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p:regular r:id="rId21"/>
      <p:bold r:id="rId22"/>
      <p:italic r:id="rId23"/>
      <p:boldItalic r:id="rId24"/>
    </p:embeddedFont>
    <p:embeddedFont>
      <p:font typeface="Roboto Mon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bold.fntdata"/><Relationship Id="rId21" Type="http://schemas.openxmlformats.org/officeDocument/2006/relationships/font" Target="fonts/Roboto-regular.fntdata"/><Relationship Id="rId24" Type="http://schemas.openxmlformats.org/officeDocument/2006/relationships/font" Target="fonts/Roboto-boldItalic.fntdata"/><Relationship Id="rId23"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Mono-bold.fntdata"/><Relationship Id="rId25" Type="http://schemas.openxmlformats.org/officeDocument/2006/relationships/font" Target="fonts/RobotoMono-regular.fntdata"/><Relationship Id="rId28" Type="http://schemas.openxmlformats.org/officeDocument/2006/relationships/font" Target="fonts/RobotoMono-boldItalic.fntdata"/><Relationship Id="rId27" Type="http://schemas.openxmlformats.org/officeDocument/2006/relationships/font" Target="fonts/RobotoMon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8c8c92569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8c8c92569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9acd38f1c1_0_3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9acd38f1c1_0_3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9acd38f1c1_0_3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9acd38f1c1_0_3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9acd38f1c1_0_3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9acd38f1c1_0_3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9acd38f1c1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9acd38f1c1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a51e20e256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a51e20e256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99fbb9c556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99fbb9c556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9acd38f1c1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9acd38f1c1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9acd38f1c1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9acd38f1c1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9acd38f1c1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9acd38f1c1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9acd38f1c1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9acd38f1c1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9acd38f1c1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9acd38f1c1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9acd38f1c1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9acd38f1c1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9acd38f1c1_0_3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9acd38f1c1_0_3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9eb39e69c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9eb39e69c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0"/>
            <a:ext cx="9144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p:nvPr/>
        </p:nvSpPr>
        <p:spPr>
          <a:xfrm>
            <a:off x="0" y="283412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3"/>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Roboto Mono"/>
              <a:ea typeface="Roboto Mono"/>
              <a:cs typeface="Roboto Mono"/>
              <a:sym typeface="Roboto Mono"/>
            </a:endParaRPr>
          </a:p>
        </p:txBody>
      </p:sp>
      <p:sp>
        <p:nvSpPr>
          <p:cNvPr id="16" name="Google Shape;16;p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Font typeface="Roboto"/>
              <a:buChar char="●"/>
              <a:defRPr>
                <a:latin typeface="Roboto"/>
                <a:ea typeface="Roboto"/>
                <a:cs typeface="Roboto"/>
                <a:sym typeface="Roboto"/>
              </a:defRPr>
            </a:lvl1pPr>
            <a:lvl2pPr indent="-317500" lvl="1" marL="914400">
              <a:spcBef>
                <a:spcPts val="1600"/>
              </a:spcBef>
              <a:spcAft>
                <a:spcPts val="0"/>
              </a:spcAft>
              <a:buSzPts val="1400"/>
              <a:buFont typeface="Roboto"/>
              <a:buChar char="○"/>
              <a:defRPr>
                <a:latin typeface="Roboto"/>
                <a:ea typeface="Roboto"/>
                <a:cs typeface="Roboto"/>
                <a:sym typeface="Roboto"/>
              </a:defRPr>
            </a:lvl2pPr>
            <a:lvl3pPr indent="-317500" lvl="2" marL="1371600">
              <a:spcBef>
                <a:spcPts val="1600"/>
              </a:spcBef>
              <a:spcAft>
                <a:spcPts val="0"/>
              </a:spcAft>
              <a:buSzPts val="1400"/>
              <a:buFont typeface="Roboto"/>
              <a:buChar char="■"/>
              <a:defRPr>
                <a:latin typeface="Roboto"/>
                <a:ea typeface="Roboto"/>
                <a:cs typeface="Roboto"/>
                <a:sym typeface="Roboto"/>
              </a:defRPr>
            </a:lvl3pPr>
            <a:lvl4pPr indent="-317500" lvl="3" marL="1828800">
              <a:spcBef>
                <a:spcPts val="1600"/>
              </a:spcBef>
              <a:spcAft>
                <a:spcPts val="0"/>
              </a:spcAft>
              <a:buSzPts val="1400"/>
              <a:buFont typeface="Roboto"/>
              <a:buChar char="●"/>
              <a:defRPr>
                <a:latin typeface="Roboto"/>
                <a:ea typeface="Roboto"/>
                <a:cs typeface="Roboto"/>
                <a:sym typeface="Roboto"/>
              </a:defRPr>
            </a:lvl4pPr>
            <a:lvl5pPr indent="-317500" lvl="4" marL="2286000">
              <a:spcBef>
                <a:spcPts val="1600"/>
              </a:spcBef>
              <a:spcAft>
                <a:spcPts val="0"/>
              </a:spcAft>
              <a:buSzPts val="1400"/>
              <a:buFont typeface="Roboto"/>
              <a:buChar char="○"/>
              <a:defRPr>
                <a:latin typeface="Roboto"/>
                <a:ea typeface="Roboto"/>
                <a:cs typeface="Roboto"/>
                <a:sym typeface="Roboto"/>
              </a:defRPr>
            </a:lvl5pPr>
            <a:lvl6pPr indent="-317500" lvl="5" marL="2743200">
              <a:spcBef>
                <a:spcPts val="1600"/>
              </a:spcBef>
              <a:spcAft>
                <a:spcPts val="0"/>
              </a:spcAft>
              <a:buSzPts val="1400"/>
              <a:buFont typeface="Roboto"/>
              <a:buChar char="■"/>
              <a:defRPr>
                <a:latin typeface="Roboto"/>
                <a:ea typeface="Roboto"/>
                <a:cs typeface="Roboto"/>
                <a:sym typeface="Roboto"/>
              </a:defRPr>
            </a:lvl6pPr>
            <a:lvl7pPr indent="-317500" lvl="6" marL="3200400">
              <a:spcBef>
                <a:spcPts val="1600"/>
              </a:spcBef>
              <a:spcAft>
                <a:spcPts val="0"/>
              </a:spcAft>
              <a:buSzPts val="1400"/>
              <a:buFont typeface="Roboto"/>
              <a:buChar char="●"/>
              <a:defRPr>
                <a:latin typeface="Roboto"/>
                <a:ea typeface="Roboto"/>
                <a:cs typeface="Roboto"/>
                <a:sym typeface="Roboto"/>
              </a:defRPr>
            </a:lvl7pPr>
            <a:lvl8pPr indent="-317500" lvl="7" marL="3657600">
              <a:spcBef>
                <a:spcPts val="1600"/>
              </a:spcBef>
              <a:spcAft>
                <a:spcPts val="0"/>
              </a:spcAft>
              <a:buSzPts val="1400"/>
              <a:buFont typeface="Roboto"/>
              <a:buChar char="○"/>
              <a:defRPr>
                <a:latin typeface="Roboto"/>
                <a:ea typeface="Roboto"/>
                <a:cs typeface="Roboto"/>
                <a:sym typeface="Roboto"/>
              </a:defRPr>
            </a:lvl8pPr>
            <a:lvl9pPr indent="-317500" lvl="8" marL="4114800">
              <a:spcBef>
                <a:spcPts val="1600"/>
              </a:spcBef>
              <a:spcAft>
                <a:spcPts val="1600"/>
              </a:spcAft>
              <a:buSzPts val="1400"/>
              <a:buFont typeface="Roboto"/>
              <a:buChar char="■"/>
              <a:defRPr>
                <a:latin typeface="Roboto"/>
                <a:ea typeface="Roboto"/>
                <a:cs typeface="Roboto"/>
                <a:sym typeface="Roboto"/>
              </a:defRPr>
            </a:lvl9pPr>
          </a:lstStyle>
          <a:p/>
        </p:txBody>
      </p:sp>
      <p:sp>
        <p:nvSpPr>
          <p:cNvPr id="17" name="Google Shape;17;p3"/>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9" name="Shape 19"/>
        <p:cNvGrpSpPr/>
        <p:nvPr/>
      </p:nvGrpSpPr>
      <p:grpSpPr>
        <a:xfrm>
          <a:off x="0" y="0"/>
          <a:ext cx="0" cy="0"/>
          <a:chOff x="0" y="0"/>
          <a:chExt cx="0" cy="0"/>
        </a:xfrm>
      </p:grpSpPr>
      <p:sp>
        <p:nvSpPr>
          <p:cNvPr id="20" name="Google Shape;20;p4"/>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5"/>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6"/>
          <p:cNvSpPr txBox="1"/>
          <p:nvPr>
            <p:ph idx="1" type="body"/>
          </p:nvPr>
        </p:nvSpPr>
        <p:spPr>
          <a:xfrm>
            <a:off x="298450" y="11510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6"/>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6"/>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7"/>
          <p:cNvSpPr/>
          <p:nvPr/>
        </p:nvSpPr>
        <p:spPr>
          <a:xfrm>
            <a:off x="0" y="0"/>
            <a:ext cx="9144000" cy="35766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7"/>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7"/>
          <p:cNvSpPr/>
          <p:nvPr/>
        </p:nvSpPr>
        <p:spPr>
          <a:xfrm>
            <a:off x="-26525" y="357647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8"/>
          <p:cNvSpPr/>
          <p:nvPr/>
        </p:nvSpPr>
        <p:spPr>
          <a:xfrm>
            <a:off x="4572000" y="0"/>
            <a:ext cx="4572000" cy="5143500"/>
          </a:xfrm>
          <a:prstGeom prst="rect">
            <a:avLst/>
          </a:prstGeom>
          <a:solidFill>
            <a:srgbClr val="3335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33354B"/>
              </a:solidFill>
            </a:endParaRPr>
          </a:p>
        </p:txBody>
      </p:sp>
      <p:sp>
        <p:nvSpPr>
          <p:cNvPr id="40" name="Google Shape;40;p8"/>
          <p:cNvSpPr/>
          <p:nvPr/>
        </p:nvSpPr>
        <p:spPr>
          <a:xfrm>
            <a:off x="0" y="0"/>
            <a:ext cx="4572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8"/>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8"/>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8"/>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4" name="Google Shape;44;p8"/>
          <p:cNvSpPr/>
          <p:nvPr/>
        </p:nvSpPr>
        <p:spPr>
          <a:xfrm>
            <a:off x="0" y="2834125"/>
            <a:ext cx="4572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8"/>
          <p:cNvSpPr/>
          <p:nvPr/>
        </p:nvSpPr>
        <p:spPr>
          <a:xfrm rot="5400000">
            <a:off x="2000700" y="2559600"/>
            <a:ext cx="5143500" cy="243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400"/>
              <a:buNone/>
              <a:defRPr/>
            </a:lvl1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0"/>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17500" lvl="0" marL="457200" algn="ctr">
              <a:spcBef>
                <a:spcPts val="0"/>
              </a:spcBef>
              <a:spcAft>
                <a:spcPts val="0"/>
              </a:spcAft>
              <a:buSzPts val="14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33354B"/>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63250" y="95600"/>
            <a:ext cx="7417500" cy="5760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Clr>
                <a:srgbClr val="09CECE"/>
              </a:buClr>
              <a:buSzPts val="2800"/>
              <a:buFont typeface="Roboto Mono"/>
              <a:buNone/>
              <a:defRPr b="1" sz="2800">
                <a:solidFill>
                  <a:srgbClr val="09CECE"/>
                </a:solidFill>
                <a:latin typeface="Roboto Mono"/>
                <a:ea typeface="Roboto Mono"/>
                <a:cs typeface="Roboto Mono"/>
                <a:sym typeface="Roboto Mono"/>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1pPr>
            <a:lvl2pPr indent="-317500" lvl="1" marL="914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2pPr>
            <a:lvl3pPr indent="-317500" lvl="2" marL="1371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3pPr>
            <a:lvl4pPr indent="-317500" lvl="3" marL="18288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4pPr>
            <a:lvl5pPr indent="-317500" lvl="4" marL="22860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5pPr>
            <a:lvl6pPr indent="-317500" lvl="5" marL="27432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6pPr>
            <a:lvl7pPr indent="-317500" lvl="6" marL="3200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7pPr>
            <a:lvl8pPr indent="-317500" lvl="7" marL="3657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8pPr>
            <a:lvl9pPr indent="-317500" lvl="8" marL="4114800">
              <a:lnSpc>
                <a:spcPct val="115000"/>
              </a:lnSpc>
              <a:spcBef>
                <a:spcPts val="1600"/>
              </a:spcBef>
              <a:spcAft>
                <a:spcPts val="1600"/>
              </a:spcAft>
              <a:buClr>
                <a:schemeClr val="lt1"/>
              </a:buClr>
              <a:buSzPts val="1400"/>
              <a:buFont typeface="Roboto"/>
              <a:buChar char="■"/>
              <a:defRPr>
                <a:solidFill>
                  <a:schemeClr val="lt1"/>
                </a:solidFill>
                <a:latin typeface="Roboto"/>
                <a:ea typeface="Roboto"/>
                <a:cs typeface="Roboto"/>
                <a:sym typeface="Roboto"/>
              </a:defRPr>
            </a:lvl9pPr>
          </a:lstStyle>
          <a:p/>
        </p:txBody>
      </p:sp>
      <p:pic>
        <p:nvPicPr>
          <p:cNvPr id="8" name="Google Shape;8;p1"/>
          <p:cNvPicPr preferRelativeResize="0"/>
          <p:nvPr/>
        </p:nvPicPr>
        <p:blipFill>
          <a:blip r:embed="rId1">
            <a:alphaModFix/>
          </a:blip>
          <a:stretch>
            <a:fillRect/>
          </a:stretch>
        </p:blipFill>
        <p:spPr>
          <a:xfrm>
            <a:off x="7968174" y="4326475"/>
            <a:ext cx="1175825" cy="8170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github.com/Twigonometry/CTF-Tools" TargetMode="External"/><Relationship Id="rId4" Type="http://schemas.openxmlformats.org/officeDocument/2006/relationships/hyperlink" Target="https://github.com/Twigonometry/sesh-automation" TargetMode="External"/><Relationship Id="rId9" Type="http://schemas.openxmlformats.org/officeDocument/2006/relationships/hyperlink" Target="https://www.shefesh.com/wiki/resources" TargetMode="External"/><Relationship Id="rId5" Type="http://schemas.openxmlformats.org/officeDocument/2006/relationships/hyperlink" Target="https://httpbin.org/" TargetMode="External"/><Relationship Id="rId6" Type="http://schemas.openxmlformats.org/officeDocument/2006/relationships/hyperlink" Target="https://scrapingclub.com/" TargetMode="External"/><Relationship Id="rId7" Type="http://schemas.openxmlformats.org/officeDocument/2006/relationships/hyperlink" Target="https://www.linkedin.com/learning/using-python-for-automation" TargetMode="External"/><Relationship Id="rId8" Type="http://schemas.openxmlformats.org/officeDocument/2006/relationships/hyperlink" Target="https://www.udemy.com/course/automat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linux.com/training-tutorials/writing-simple-bash-scri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baeldung.com/linux/use-command-line-arguments-in-bash-script" TargetMode="External"/><Relationship Id="rId4" Type="http://schemas.openxmlformats.org/officeDocument/2006/relationships/hyperlink" Target="https://pretzelhands.com/posts/command-line-flag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www.crummy.com/software/BeautifulSoup/bs4/doc/"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scrapingclub.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4600"/>
              <a:t>Ethical Student Hackers</a:t>
            </a:r>
            <a:endParaRPr sz="4600"/>
          </a:p>
        </p:txBody>
      </p:sp>
      <p:sp>
        <p:nvSpPr>
          <p:cNvPr id="57" name="Google Shape;57;p12"/>
          <p:cNvSpPr txBox="1"/>
          <p:nvPr>
            <p:ph idx="1" type="subTitle"/>
          </p:nvPr>
        </p:nvSpPr>
        <p:spPr>
          <a:xfrm>
            <a:off x="311700" y="2834125"/>
            <a:ext cx="8520600" cy="1262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Automation in Python</a:t>
            </a:r>
            <a:endParaRPr sz="1500">
              <a:solidFill>
                <a:srgbClr val="EB3C6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Enumerating baskets</a:t>
            </a:r>
            <a:endParaRPr/>
          </a:p>
          <a:p>
            <a:pPr indent="-317500" lvl="0" marL="457200" rtl="0" algn="l">
              <a:spcBef>
                <a:spcPts val="1600"/>
              </a:spcBef>
              <a:spcAft>
                <a:spcPts val="0"/>
              </a:spcAft>
              <a:buSzPts val="1400"/>
              <a:buChar char="●"/>
            </a:pPr>
            <a:r>
              <a:rPr lang="en-GB"/>
              <a:t>Baskets retrieved using </a:t>
            </a:r>
            <a:r>
              <a:rPr lang="en-GB">
                <a:solidFill>
                  <a:srgbClr val="EB3C68"/>
                </a:solidFill>
              </a:rPr>
              <a:t>GET </a:t>
            </a:r>
            <a:r>
              <a:rPr lang="en-GB"/>
              <a:t>request to </a:t>
            </a:r>
            <a:r>
              <a:rPr lang="en-GB">
                <a:solidFill>
                  <a:srgbClr val="09CECE"/>
                </a:solidFill>
              </a:rPr>
              <a:t>/rest/basket/id</a:t>
            </a:r>
            <a:endParaRPr>
              <a:solidFill>
                <a:srgbClr val="09CECE"/>
              </a:solidFill>
            </a:endParaRPr>
          </a:p>
          <a:p>
            <a:pPr indent="-317500" lvl="0" marL="457200" rtl="0" algn="l">
              <a:spcBef>
                <a:spcPts val="0"/>
              </a:spcBef>
              <a:spcAft>
                <a:spcPts val="0"/>
              </a:spcAft>
              <a:buSzPts val="1400"/>
              <a:buChar char="●"/>
            </a:pPr>
            <a:r>
              <a:rPr lang="en-GB"/>
              <a:t>In Python this looks like requests.get(“</a:t>
            </a:r>
            <a:r>
              <a:rPr lang="en-GB">
                <a:solidFill>
                  <a:srgbClr val="09CECE"/>
                </a:solidFill>
              </a:rPr>
              <a:t>https://juice-shop.herokuapp.com/rest/basket/id</a:t>
            </a:r>
            <a:r>
              <a:rPr lang="en-GB"/>
              <a:t>”, headers=headers)</a:t>
            </a:r>
            <a:endParaRPr/>
          </a:p>
          <a:p>
            <a:pPr indent="0" lvl="0" marL="0" rtl="0" algn="l">
              <a:spcBef>
                <a:spcPts val="1600"/>
              </a:spcBef>
              <a:spcAft>
                <a:spcPts val="0"/>
              </a:spcAft>
              <a:buNone/>
            </a:pPr>
            <a:r>
              <a:rPr lang="en-GB"/>
              <a:t>We’ll be using my custom-built Repeater tool</a:t>
            </a:r>
            <a:endParaRPr/>
          </a:p>
          <a:p>
            <a:pPr indent="-317500" lvl="0" marL="457200" rtl="0" algn="l">
              <a:spcBef>
                <a:spcPts val="1600"/>
              </a:spcBef>
              <a:spcAft>
                <a:spcPts val="0"/>
              </a:spcAft>
              <a:buSzPts val="1400"/>
              <a:buChar char="●"/>
            </a:pPr>
            <a:r>
              <a:rPr lang="en-GB"/>
              <a:t>Set the payload (remember to include authorization headers)</a:t>
            </a:r>
            <a:endParaRPr/>
          </a:p>
          <a:p>
            <a:pPr indent="-317500" lvl="0" marL="457200" rtl="0" algn="l">
              <a:spcBef>
                <a:spcPts val="0"/>
              </a:spcBef>
              <a:spcAft>
                <a:spcPts val="0"/>
              </a:spcAft>
              <a:buSzPts val="1400"/>
              <a:buChar char="●"/>
            </a:pPr>
            <a:r>
              <a:rPr lang="en-GB"/>
              <a:t>Tell it how to iterate</a:t>
            </a:r>
            <a:endParaRPr/>
          </a:p>
          <a:p>
            <a:pPr indent="-317500" lvl="0" marL="457200" rtl="0" algn="l">
              <a:spcBef>
                <a:spcPts val="0"/>
              </a:spcBef>
              <a:spcAft>
                <a:spcPts val="0"/>
              </a:spcAft>
              <a:buSzPts val="1400"/>
              <a:buChar char="●"/>
            </a:pPr>
            <a:r>
              <a:rPr lang="en-GB"/>
              <a:t>Inject the payload into the defined position + print the responses</a:t>
            </a:r>
            <a:endParaRPr/>
          </a:p>
          <a:p>
            <a:pPr indent="0" lvl="0" marL="0" rtl="0" algn="l">
              <a:spcBef>
                <a:spcPts val="1600"/>
              </a:spcBef>
              <a:spcAft>
                <a:spcPts val="0"/>
              </a:spcAft>
              <a:buNone/>
            </a:pPr>
            <a:r>
              <a:rPr lang="en-GB"/>
              <a:t>This functionality is similar to Burp’s Repeater tool that you may have used - this is essentially what it does!</a:t>
            </a:r>
            <a:endParaRPr/>
          </a:p>
          <a:p>
            <a:pPr indent="0" lvl="0" marL="0" rtl="0" algn="l">
              <a:spcBef>
                <a:spcPts val="1600"/>
              </a:spcBef>
              <a:spcAft>
                <a:spcPts val="0"/>
              </a:spcAft>
              <a:buNone/>
            </a:pPr>
            <a:r>
              <a:rPr lang="en-GB"/>
              <a:t>Check out the code here: </a:t>
            </a:r>
            <a:r>
              <a:rPr lang="en-GB">
                <a:solidFill>
                  <a:srgbClr val="09CECE"/>
                </a:solidFill>
              </a:rPr>
              <a:t>https://github.com/Twigonometry/CTF-Tools/tree/master/repeater</a:t>
            </a:r>
            <a:endParaRPr>
              <a:solidFill>
                <a:srgbClr val="09CECE"/>
              </a:solidFill>
            </a:endParaRPr>
          </a:p>
          <a:p>
            <a:pPr indent="0" lvl="0" marL="0" rtl="0" algn="l">
              <a:spcBef>
                <a:spcPts val="1600"/>
              </a:spcBef>
              <a:spcAft>
                <a:spcPts val="1600"/>
              </a:spcAft>
              <a:buNone/>
            </a:pPr>
            <a:r>
              <a:t/>
            </a:r>
            <a:endParaRPr/>
          </a:p>
        </p:txBody>
      </p:sp>
      <p:sp>
        <p:nvSpPr>
          <p:cNvPr id="111" name="Google Shape;111;p21"/>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Back to Juice Shop</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9" st="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Juice Shop behaves… differently to a normal site</a:t>
            </a:r>
            <a:endParaRPr/>
          </a:p>
          <a:p>
            <a:pPr indent="-317500" lvl="0" marL="457200" rtl="0" algn="l">
              <a:spcBef>
                <a:spcPts val="1600"/>
              </a:spcBef>
              <a:spcAft>
                <a:spcPts val="0"/>
              </a:spcAft>
              <a:buSzPts val="1400"/>
              <a:buChar char="●"/>
            </a:pPr>
            <a:r>
              <a:rPr lang="en-GB"/>
              <a:t>GET requests always return the same base HTML response</a:t>
            </a:r>
            <a:endParaRPr/>
          </a:p>
          <a:p>
            <a:pPr indent="-317500" lvl="0" marL="457200" rtl="0" algn="l">
              <a:spcBef>
                <a:spcPts val="0"/>
              </a:spcBef>
              <a:spcAft>
                <a:spcPts val="0"/>
              </a:spcAft>
              <a:buSzPts val="1400"/>
              <a:buChar char="●"/>
            </a:pPr>
            <a:r>
              <a:rPr lang="en-GB"/>
              <a:t>The page content is updated by a heavily obfuscated Javascript function - which I didn’t fancy picking apart!</a:t>
            </a:r>
            <a:endParaRPr/>
          </a:p>
          <a:p>
            <a:pPr indent="-317500" lvl="0" marL="457200" rtl="0" algn="l">
              <a:spcBef>
                <a:spcPts val="0"/>
              </a:spcBef>
              <a:spcAft>
                <a:spcPts val="0"/>
              </a:spcAft>
              <a:buSzPts val="1400"/>
              <a:buChar char="●"/>
            </a:pPr>
            <a:r>
              <a:rPr lang="en-GB"/>
              <a:t>This is an effective (yet bizarre) defence - but it means we can’t use normal web scraping methods</a:t>
            </a:r>
            <a:r>
              <a:rPr lang="en-GB"/>
              <a:t>...</a:t>
            </a:r>
            <a:endParaRPr/>
          </a:p>
          <a:p>
            <a:pPr indent="0" lvl="0" marL="0" rtl="0" algn="l">
              <a:spcBef>
                <a:spcPts val="1600"/>
              </a:spcBef>
              <a:spcAft>
                <a:spcPts val="0"/>
              </a:spcAft>
              <a:buNone/>
            </a:pPr>
            <a:r>
              <a:rPr lang="en-GB"/>
              <a:t>But we can still look at how the Captcha is delivered</a:t>
            </a:r>
            <a:endParaRPr/>
          </a:p>
          <a:p>
            <a:pPr indent="-317500" lvl="0" marL="457200" rtl="0" algn="l">
              <a:spcBef>
                <a:spcPts val="1600"/>
              </a:spcBef>
              <a:spcAft>
                <a:spcPts val="0"/>
              </a:spcAft>
              <a:buSzPts val="1400"/>
              <a:buChar char="●"/>
            </a:pPr>
            <a:r>
              <a:rPr lang="en-GB"/>
              <a:t>Requested by call to </a:t>
            </a:r>
            <a:r>
              <a:rPr lang="en-GB">
                <a:solidFill>
                  <a:srgbClr val="09CECE"/>
                </a:solidFill>
              </a:rPr>
              <a:t>/rest/captcha</a:t>
            </a:r>
            <a:r>
              <a:rPr lang="en-GB"/>
              <a:t> - grab the answer from here!</a:t>
            </a:r>
            <a:endParaRPr/>
          </a:p>
          <a:p>
            <a:pPr indent="-317500" lvl="0" marL="457200" rtl="0" algn="l">
              <a:spcBef>
                <a:spcPts val="0"/>
              </a:spcBef>
              <a:spcAft>
                <a:spcPts val="0"/>
              </a:spcAft>
              <a:buSzPts val="1400"/>
              <a:buChar char="●"/>
            </a:pPr>
            <a:r>
              <a:rPr lang="en-GB"/>
              <a:t>Captcha ID submitted as part of form - we can change this to one we know the answer to</a:t>
            </a:r>
            <a:endParaRPr/>
          </a:p>
          <a:p>
            <a:pPr indent="0" lvl="0" marL="0" rtl="0" algn="l">
              <a:spcBef>
                <a:spcPts val="1600"/>
              </a:spcBef>
              <a:spcAft>
                <a:spcPts val="0"/>
              </a:spcAft>
              <a:buNone/>
            </a:pPr>
            <a:r>
              <a:rPr lang="en-GB"/>
              <a:t>Alternate solutions</a:t>
            </a:r>
            <a:endParaRPr/>
          </a:p>
          <a:p>
            <a:pPr indent="-317500" lvl="0" marL="457200" rtl="0" algn="l">
              <a:spcBef>
                <a:spcPts val="1600"/>
              </a:spcBef>
              <a:spcAft>
                <a:spcPts val="0"/>
              </a:spcAft>
              <a:buSzPts val="1400"/>
              <a:buChar char="●"/>
            </a:pPr>
            <a:r>
              <a:rPr lang="en-GB"/>
              <a:t>Somehow intercept the /rest/captcha request as the page loads</a:t>
            </a:r>
            <a:endParaRPr/>
          </a:p>
          <a:p>
            <a:pPr indent="-317500" lvl="0" marL="457200" rtl="0" algn="l">
              <a:spcBef>
                <a:spcPts val="0"/>
              </a:spcBef>
              <a:spcAft>
                <a:spcPts val="0"/>
              </a:spcAft>
              <a:buSzPts val="1400"/>
              <a:buChar char="●"/>
            </a:pPr>
            <a:r>
              <a:rPr lang="en-GB"/>
              <a:t>Use Selenium to simulate browser activity and calculate the captcha answer on the fly</a:t>
            </a:r>
            <a:endParaRPr/>
          </a:p>
        </p:txBody>
      </p:sp>
      <p:sp>
        <p:nvSpPr>
          <p:cNvPr id="117" name="Google Shape;117;p22"/>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Capture that Captcha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9" st="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Python Server </a:t>
            </a:r>
            <a:r>
              <a:rPr lang="en-GB" sz="800"/>
              <a:t>(</a:t>
            </a:r>
            <a:r>
              <a:rPr lang="en-GB" sz="800">
                <a:solidFill>
                  <a:srgbClr val="09CECE"/>
                </a:solidFill>
              </a:rPr>
              <a:t>https://github.com/Twigonometry/CTF-Tools/blob/master/scripts/simple-python-server.py</a:t>
            </a:r>
            <a:r>
              <a:rPr lang="en-GB" sz="800"/>
              <a:t>)</a:t>
            </a:r>
            <a:endParaRPr sz="800"/>
          </a:p>
          <a:p>
            <a:pPr indent="-317500" lvl="0" marL="457200" rtl="0" algn="l">
              <a:spcBef>
                <a:spcPts val="1600"/>
              </a:spcBef>
              <a:spcAft>
                <a:spcPts val="0"/>
              </a:spcAft>
              <a:buSzPts val="1400"/>
              <a:buChar char="●"/>
            </a:pPr>
            <a:r>
              <a:rPr lang="en-GB"/>
              <a:t>Script for launching simple server</a:t>
            </a:r>
            <a:endParaRPr/>
          </a:p>
          <a:p>
            <a:pPr indent="-317500" lvl="0" marL="457200" rtl="0" algn="l">
              <a:spcBef>
                <a:spcPts val="0"/>
              </a:spcBef>
              <a:spcAft>
                <a:spcPts val="0"/>
              </a:spcAft>
              <a:buSzPts val="1400"/>
              <a:buChar char="●"/>
            </a:pPr>
            <a:r>
              <a:rPr lang="en-GB"/>
              <a:t>Allows file hosting (useful for uploading files to a box!)</a:t>
            </a:r>
            <a:endParaRPr/>
          </a:p>
          <a:p>
            <a:pPr indent="-317500" lvl="0" marL="457200" rtl="0" algn="l">
              <a:spcBef>
                <a:spcPts val="0"/>
              </a:spcBef>
              <a:spcAft>
                <a:spcPts val="0"/>
              </a:spcAft>
              <a:buSzPts val="1400"/>
              <a:buChar char="●"/>
            </a:pPr>
            <a:r>
              <a:rPr lang="en-GB"/>
              <a:t>Also handles POST requests (useful for stealing data!)</a:t>
            </a:r>
            <a:endParaRPr/>
          </a:p>
          <a:p>
            <a:pPr indent="0" lvl="0" marL="0" rtl="0" algn="l">
              <a:spcBef>
                <a:spcPts val="1600"/>
              </a:spcBef>
              <a:spcAft>
                <a:spcPts val="0"/>
              </a:spcAft>
              <a:buNone/>
            </a:pPr>
            <a:r>
              <a:rPr lang="en-GB"/>
              <a:t>Password Cracking </a:t>
            </a:r>
            <a:r>
              <a:rPr lang="en-GB" sz="800"/>
              <a:t>(</a:t>
            </a:r>
            <a:r>
              <a:rPr lang="en-GB" sz="800">
                <a:solidFill>
                  <a:srgbClr val="09CECE"/>
                </a:solidFill>
              </a:rPr>
              <a:t>https://github.com/Twigonometry/CTF-Tools/tree/master/password_cracker</a:t>
            </a:r>
            <a:r>
              <a:rPr lang="en-GB" sz="800"/>
              <a:t>)</a:t>
            </a:r>
            <a:endParaRPr sz="800"/>
          </a:p>
          <a:p>
            <a:pPr indent="-317500" lvl="0" marL="457200" rtl="0" algn="l">
              <a:spcBef>
                <a:spcPts val="1600"/>
              </a:spcBef>
              <a:spcAft>
                <a:spcPts val="0"/>
              </a:spcAft>
              <a:buSzPts val="1400"/>
              <a:buChar char="●"/>
            </a:pPr>
            <a:r>
              <a:rPr lang="en-GB"/>
              <a:t>Hashes are </a:t>
            </a:r>
            <a:r>
              <a:rPr lang="en-GB">
                <a:solidFill>
                  <a:srgbClr val="EB3C68"/>
                </a:solidFill>
              </a:rPr>
              <a:t>one-way</a:t>
            </a:r>
            <a:r>
              <a:rPr lang="en-GB"/>
              <a:t>, </a:t>
            </a:r>
            <a:r>
              <a:rPr lang="en-GB">
                <a:solidFill>
                  <a:srgbClr val="EB3C68"/>
                </a:solidFill>
              </a:rPr>
              <a:t>uniformly distributed</a:t>
            </a:r>
            <a:r>
              <a:rPr lang="en-GB"/>
              <a:t>, and </a:t>
            </a:r>
            <a:r>
              <a:rPr lang="en-GB">
                <a:solidFill>
                  <a:srgbClr val="EB3C68"/>
                </a:solidFill>
              </a:rPr>
              <a:t>deterministic</a:t>
            </a:r>
            <a:r>
              <a:rPr lang="en-GB"/>
              <a:t> - perfect for passwords!</a:t>
            </a:r>
            <a:endParaRPr/>
          </a:p>
          <a:p>
            <a:pPr indent="-317500" lvl="0" marL="457200" rtl="0" algn="l">
              <a:spcBef>
                <a:spcPts val="0"/>
              </a:spcBef>
              <a:spcAft>
                <a:spcPts val="0"/>
              </a:spcAft>
              <a:buSzPts val="1400"/>
              <a:buChar char="●"/>
            </a:pPr>
            <a:r>
              <a:rPr lang="en-GB"/>
              <a:t>Wordlist based password cracking relies on lists of stolen passwords</a:t>
            </a:r>
            <a:endParaRPr/>
          </a:p>
          <a:p>
            <a:pPr indent="-317500" lvl="1" marL="914400" rtl="0" algn="l">
              <a:spcBef>
                <a:spcPts val="0"/>
              </a:spcBef>
              <a:spcAft>
                <a:spcPts val="0"/>
              </a:spcAft>
              <a:buSzPts val="1400"/>
              <a:buChar char="○"/>
            </a:pPr>
            <a:r>
              <a:rPr lang="en-GB"/>
              <a:t>Brute force hashes them one-by-one</a:t>
            </a:r>
            <a:endParaRPr/>
          </a:p>
          <a:p>
            <a:pPr indent="-317500" lvl="1" marL="914400" rtl="0" algn="l">
              <a:spcBef>
                <a:spcPts val="0"/>
              </a:spcBef>
              <a:spcAft>
                <a:spcPts val="0"/>
              </a:spcAft>
              <a:buSzPts val="1400"/>
              <a:buChar char="○"/>
            </a:pPr>
            <a:r>
              <a:rPr lang="en-GB"/>
              <a:t>Dictionary attacks make use of precomputed lists</a:t>
            </a:r>
            <a:endParaRPr/>
          </a:p>
          <a:p>
            <a:pPr indent="-317500" lvl="0" marL="457200" rtl="0" algn="l">
              <a:spcBef>
                <a:spcPts val="0"/>
              </a:spcBef>
              <a:spcAft>
                <a:spcPts val="0"/>
              </a:spcAft>
              <a:buSzPts val="1400"/>
              <a:buChar char="●"/>
            </a:pPr>
            <a:r>
              <a:rPr lang="en-GB"/>
              <a:t>The password cracker implements brute force and dictionary attacks for several algorithms</a:t>
            </a:r>
            <a:endParaRPr/>
          </a:p>
          <a:p>
            <a:pPr indent="-317500" lvl="0" marL="457200" rtl="0" algn="l">
              <a:spcBef>
                <a:spcPts val="0"/>
              </a:spcBef>
              <a:spcAft>
                <a:spcPts val="0"/>
              </a:spcAft>
              <a:buSzPts val="1400"/>
              <a:buChar char="●"/>
            </a:pPr>
            <a:r>
              <a:rPr lang="en-GB"/>
              <a:t>It could be improved in several ways - </a:t>
            </a:r>
            <a:r>
              <a:rPr lang="en-GB">
                <a:solidFill>
                  <a:srgbClr val="EB3C68"/>
                </a:solidFill>
              </a:rPr>
              <a:t>concurrency</a:t>
            </a:r>
            <a:r>
              <a:rPr lang="en-GB"/>
              <a:t>, permutations and </a:t>
            </a:r>
            <a:r>
              <a:rPr lang="en-GB">
                <a:solidFill>
                  <a:srgbClr val="EB3C68"/>
                </a:solidFill>
              </a:rPr>
              <a:t>transforms </a:t>
            </a:r>
            <a:r>
              <a:rPr lang="en-GB"/>
              <a:t>on</a:t>
            </a:r>
            <a:br>
              <a:rPr lang="en-GB"/>
            </a:br>
            <a:r>
              <a:rPr lang="en-GB"/>
              <a:t>passwords, sorting the dictionaries and using </a:t>
            </a:r>
            <a:r>
              <a:rPr lang="en-GB">
                <a:solidFill>
                  <a:srgbClr val="EB3C68"/>
                </a:solidFill>
              </a:rPr>
              <a:t>binary search</a:t>
            </a:r>
            <a:r>
              <a:rPr lang="en-GB"/>
              <a:t>, and more!</a:t>
            </a:r>
            <a:endParaRPr/>
          </a:p>
        </p:txBody>
      </p:sp>
      <p:sp>
        <p:nvSpPr>
          <p:cNvPr id="123" name="Google Shape;123;p2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Other Tools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10" st="1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Repositories</a:t>
            </a:r>
            <a:endParaRPr/>
          </a:p>
          <a:p>
            <a:pPr indent="-317500" lvl="0" marL="457200" rtl="0" algn="l">
              <a:spcBef>
                <a:spcPts val="1600"/>
              </a:spcBef>
              <a:spcAft>
                <a:spcPts val="0"/>
              </a:spcAft>
              <a:buSzPts val="1400"/>
              <a:buChar char="●"/>
            </a:pPr>
            <a:r>
              <a:rPr lang="en-GB" u="sng">
                <a:solidFill>
                  <a:schemeClr val="hlink"/>
                </a:solidFill>
                <a:hlinkClick r:id="rId3"/>
              </a:rPr>
              <a:t>https://github.com/Twigonometry/CTF-Tools</a:t>
            </a:r>
            <a:endParaRPr/>
          </a:p>
          <a:p>
            <a:pPr indent="-317500" lvl="0" marL="457200" rtl="0" algn="l">
              <a:spcBef>
                <a:spcPts val="0"/>
              </a:spcBef>
              <a:spcAft>
                <a:spcPts val="0"/>
              </a:spcAft>
              <a:buSzPts val="1400"/>
              <a:buChar char="●"/>
            </a:pPr>
            <a:r>
              <a:rPr lang="en-GB" u="sng">
                <a:solidFill>
                  <a:schemeClr val="hlink"/>
                </a:solidFill>
                <a:hlinkClick r:id="rId4"/>
              </a:rPr>
              <a:t>https://github.com/Twigonometry/sesh-automation</a:t>
            </a:r>
            <a:endParaRPr/>
          </a:p>
          <a:p>
            <a:pPr indent="0" lvl="0" marL="0" rtl="0" algn="l">
              <a:spcBef>
                <a:spcPts val="1600"/>
              </a:spcBef>
              <a:spcAft>
                <a:spcPts val="0"/>
              </a:spcAft>
              <a:buNone/>
            </a:pPr>
            <a:r>
              <a:rPr lang="en-GB"/>
              <a:t>Tools</a:t>
            </a:r>
            <a:endParaRPr/>
          </a:p>
          <a:p>
            <a:pPr indent="-317500" lvl="0" marL="457200" rtl="0" algn="l">
              <a:spcBef>
                <a:spcPts val="1600"/>
              </a:spcBef>
              <a:spcAft>
                <a:spcPts val="0"/>
              </a:spcAft>
              <a:buSzPts val="1400"/>
              <a:buChar char="●"/>
            </a:pPr>
            <a:r>
              <a:rPr lang="en-GB"/>
              <a:t>Practice requests - </a:t>
            </a:r>
            <a:r>
              <a:rPr lang="en-GB" u="sng">
                <a:solidFill>
                  <a:schemeClr val="hlink"/>
                </a:solidFill>
                <a:hlinkClick r:id="rId5"/>
              </a:rPr>
              <a:t>https://httpbin.org/</a:t>
            </a:r>
            <a:endParaRPr/>
          </a:p>
          <a:p>
            <a:pPr indent="-317500" lvl="0" marL="457200" rtl="0" algn="l">
              <a:spcBef>
                <a:spcPts val="0"/>
              </a:spcBef>
              <a:spcAft>
                <a:spcPts val="0"/>
              </a:spcAft>
              <a:buSzPts val="1400"/>
              <a:buChar char="●"/>
            </a:pPr>
            <a:r>
              <a:rPr lang="en-GB"/>
              <a:t>Practice scraping - </a:t>
            </a:r>
            <a:r>
              <a:rPr lang="en-GB" u="sng">
                <a:solidFill>
                  <a:schemeClr val="hlink"/>
                </a:solidFill>
                <a:hlinkClick r:id="rId6"/>
              </a:rPr>
              <a:t>https://scrapingclub.com/</a:t>
            </a:r>
            <a:endParaRPr/>
          </a:p>
          <a:p>
            <a:pPr indent="0" lvl="0" marL="0" rtl="0" algn="l">
              <a:spcBef>
                <a:spcPts val="1600"/>
              </a:spcBef>
              <a:spcAft>
                <a:spcPts val="0"/>
              </a:spcAft>
              <a:buNone/>
            </a:pPr>
            <a:r>
              <a:rPr lang="en-GB"/>
              <a:t>Courses</a:t>
            </a:r>
            <a:endParaRPr/>
          </a:p>
          <a:p>
            <a:pPr indent="-317500" lvl="0" marL="457200" rtl="0" algn="l">
              <a:spcBef>
                <a:spcPts val="1600"/>
              </a:spcBef>
              <a:spcAft>
                <a:spcPts val="0"/>
              </a:spcAft>
              <a:buSzPts val="1400"/>
              <a:buChar char="●"/>
            </a:pPr>
            <a:r>
              <a:rPr lang="en-GB" u="sng">
                <a:solidFill>
                  <a:schemeClr val="hlink"/>
                </a:solidFill>
                <a:hlinkClick r:id="rId7"/>
              </a:rPr>
              <a:t>https://www.linkedin.com/learning/using-python-for-automation</a:t>
            </a:r>
            <a:endParaRPr/>
          </a:p>
          <a:p>
            <a:pPr indent="-317500" lvl="0" marL="457200" rtl="0" algn="l">
              <a:spcBef>
                <a:spcPts val="0"/>
              </a:spcBef>
              <a:spcAft>
                <a:spcPts val="0"/>
              </a:spcAft>
              <a:buSzPts val="1400"/>
              <a:buChar char="●"/>
            </a:pPr>
            <a:r>
              <a:rPr lang="en-GB" u="sng">
                <a:solidFill>
                  <a:schemeClr val="hlink"/>
                </a:solidFill>
                <a:hlinkClick r:id="rId8"/>
              </a:rPr>
              <a:t>https://www.udemy.com/course/automate/</a:t>
            </a:r>
            <a:r>
              <a:rPr lang="en-GB"/>
              <a:t> (I haven’t done this one, but it’s popular!)</a:t>
            </a:r>
            <a:endParaRPr/>
          </a:p>
          <a:p>
            <a:pPr indent="0" lvl="0" marL="0" rtl="0" algn="l">
              <a:spcBef>
                <a:spcPts val="1600"/>
              </a:spcBef>
              <a:spcAft>
                <a:spcPts val="1600"/>
              </a:spcAft>
              <a:buNone/>
            </a:pPr>
            <a:r>
              <a:rPr lang="en-GB"/>
              <a:t>And, as always, visit </a:t>
            </a:r>
            <a:r>
              <a:rPr lang="en-GB" u="sng">
                <a:solidFill>
                  <a:schemeClr val="hlink"/>
                </a:solidFill>
                <a:hlinkClick r:id="rId9"/>
              </a:rPr>
              <a:t>https://www.shefesh.com/wiki/resources</a:t>
            </a:r>
            <a:r>
              <a:rPr lang="en-GB"/>
              <a:t> for a comprehensive list!</a:t>
            </a:r>
            <a:endParaRPr/>
          </a:p>
        </p:txBody>
      </p:sp>
      <p:sp>
        <p:nvSpPr>
          <p:cNvPr id="129" name="Google Shape;129;p2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Useful Links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5"/>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Upcoming Sessions</a:t>
            </a:r>
            <a:endParaRPr/>
          </a:p>
        </p:txBody>
      </p:sp>
      <p:sp>
        <p:nvSpPr>
          <p:cNvPr id="135" name="Google Shape;135;p25"/>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What’s up next?</a:t>
            </a:r>
            <a:endParaRPr/>
          </a:p>
          <a:p>
            <a:pPr indent="0" lvl="0" marL="0" rtl="0" algn="ctr">
              <a:spcBef>
                <a:spcPts val="0"/>
              </a:spcBef>
              <a:spcAft>
                <a:spcPts val="0"/>
              </a:spcAft>
              <a:buNone/>
            </a:pPr>
            <a:r>
              <a:rPr lang="en-GB" sz="1900">
                <a:solidFill>
                  <a:srgbClr val="EB3C68"/>
                </a:solidFill>
              </a:rPr>
              <a:t>www.shefesh.com/sessions</a:t>
            </a:r>
            <a:endParaRPr sz="1900">
              <a:solidFill>
                <a:srgbClr val="EB3C68"/>
              </a:solidFill>
            </a:endParaRPr>
          </a:p>
        </p:txBody>
      </p:sp>
      <p:sp>
        <p:nvSpPr>
          <p:cNvPr id="136" name="Google Shape;136;p25"/>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28th October - Postgrad Activity Fair</a:t>
            </a:r>
            <a:endParaRPr/>
          </a:p>
          <a:p>
            <a:pPr indent="0" lvl="0" marL="0" rtl="0" algn="l">
              <a:spcBef>
                <a:spcPts val="1600"/>
              </a:spcBef>
              <a:spcAft>
                <a:spcPts val="0"/>
              </a:spcAft>
              <a:buNone/>
            </a:pPr>
            <a:r>
              <a:rPr lang="en-GB"/>
              <a:t>2nd November - Networking</a:t>
            </a:r>
            <a:endParaRPr/>
          </a:p>
          <a:p>
            <a:pPr indent="0" lvl="0" marL="0" rtl="0" algn="l">
              <a:spcBef>
                <a:spcPts val="1600"/>
              </a:spcBef>
              <a:spcAft>
                <a:spcPts val="0"/>
              </a:spcAft>
              <a:buNone/>
            </a:pPr>
            <a:r>
              <a:rPr lang="en-GB"/>
              <a:t>7th-8th November - HackSheffield 6!</a:t>
            </a:r>
            <a:br>
              <a:rPr lang="en-GB"/>
            </a:br>
            <a:r>
              <a:rPr lang="en-GB" sz="800"/>
              <a:t>(see </a:t>
            </a:r>
            <a:r>
              <a:rPr lang="en-GB" sz="800">
                <a:solidFill>
                  <a:srgbClr val="09CECE"/>
                </a:solidFill>
              </a:rPr>
              <a:t>https://hacksheffield.com/</a:t>
            </a:r>
            <a:r>
              <a:rPr lang="en-GB" sz="800"/>
              <a:t>)</a:t>
            </a:r>
            <a:endParaRPr sz="800"/>
          </a:p>
          <a:p>
            <a:pPr indent="0" lvl="0" marL="0" rtl="0" algn="l">
              <a:spcBef>
                <a:spcPts val="1600"/>
              </a:spcBef>
              <a:spcAft>
                <a:spcPts val="0"/>
              </a:spcAft>
              <a:buNone/>
            </a:pPr>
            <a:r>
              <a:rPr lang="en-GB"/>
              <a:t>9th November - All the Shells!</a:t>
            </a:r>
            <a:endParaRPr/>
          </a:p>
          <a:p>
            <a:pPr indent="0" lvl="0" marL="0" rtl="0" algn="l">
              <a:spcBef>
                <a:spcPts val="1600"/>
              </a:spcBef>
              <a:spcAft>
                <a:spcPts val="1600"/>
              </a:spcAft>
              <a:buNone/>
            </a:pPr>
            <a:r>
              <a:rPr lang="en-GB"/>
              <a:t>16th November - Enumeration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Any Questions?</a:t>
            </a:r>
            <a:endParaRPr/>
          </a:p>
        </p:txBody>
      </p:sp>
      <p:pic>
        <p:nvPicPr>
          <p:cNvPr id="142" name="Google Shape;142;p26"/>
          <p:cNvPicPr preferRelativeResize="0"/>
          <p:nvPr/>
        </p:nvPicPr>
        <p:blipFill>
          <a:blip r:embed="rId3">
            <a:alphaModFix/>
          </a:blip>
          <a:stretch>
            <a:fillRect/>
          </a:stretch>
        </p:blipFill>
        <p:spPr>
          <a:xfrm>
            <a:off x="2998650" y="1061775"/>
            <a:ext cx="3146700" cy="3146700"/>
          </a:xfrm>
          <a:prstGeom prst="rect">
            <a:avLst/>
          </a:prstGeom>
          <a:noFill/>
          <a:ln>
            <a:noFill/>
          </a:ln>
        </p:spPr>
      </p:pic>
      <p:sp>
        <p:nvSpPr>
          <p:cNvPr id="143" name="Google Shape;143;p26"/>
          <p:cNvSpPr txBox="1"/>
          <p:nvPr/>
        </p:nvSpPr>
        <p:spPr>
          <a:xfrm>
            <a:off x="2740350" y="4208475"/>
            <a:ext cx="3663300" cy="57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300">
                <a:solidFill>
                  <a:srgbClr val="EB3C68"/>
                </a:solidFill>
                <a:latin typeface="Roboto"/>
                <a:ea typeface="Roboto"/>
                <a:cs typeface="Roboto"/>
                <a:sym typeface="Roboto"/>
              </a:rPr>
              <a:t>www.shefesh.com</a:t>
            </a:r>
            <a:endParaRPr sz="2300">
              <a:solidFill>
                <a:srgbClr val="EB3C68"/>
              </a:solidFill>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The skills taught in these sessions allow identification and exploitation of security vulnerabilities in systems. We strive to give you a place to practice legally, and can point you to other places to practice. These skills should not be used on systems where you do not have explicit permission from the owner of the system. It is </a:t>
            </a:r>
            <a:r>
              <a:rPr lang="en-GB" u="sng">
                <a:solidFill>
                  <a:srgbClr val="EB3C68"/>
                </a:solidFill>
              </a:rPr>
              <a:t>VERY</a:t>
            </a:r>
            <a:r>
              <a:rPr lang="en-GB"/>
              <a:t> easy to end up in breach of relevant laws, and we can accept no responsibility for anything you do with the skills learnt here. </a:t>
            </a:r>
            <a:br>
              <a:rPr lang="en-GB"/>
            </a:br>
            <a:endParaRPr/>
          </a:p>
          <a:p>
            <a:pPr indent="-317500" lvl="0" marL="457200" rtl="0" algn="l">
              <a:spcBef>
                <a:spcPts val="0"/>
              </a:spcBef>
              <a:spcAft>
                <a:spcPts val="0"/>
              </a:spcAft>
              <a:buSzPts val="1400"/>
              <a:buChar char="●"/>
            </a:pPr>
            <a:r>
              <a:rPr lang="en-GB"/>
              <a:t>If we have reason to believe that you are utilising these skills against systems where you are not authorised you will be banned from our events, and if necessary the relevant authorities will be alerted. </a:t>
            </a:r>
            <a:br>
              <a:rPr lang="en-GB"/>
            </a:br>
            <a:endParaRPr/>
          </a:p>
          <a:p>
            <a:pPr indent="-317500" lvl="0" marL="457200" rtl="0" algn="l">
              <a:spcBef>
                <a:spcPts val="0"/>
              </a:spcBef>
              <a:spcAft>
                <a:spcPts val="0"/>
              </a:spcAft>
              <a:buSzPts val="1400"/>
              <a:buChar char="●"/>
            </a:pPr>
            <a:r>
              <a:rPr lang="en-GB"/>
              <a:t>Remember, if you have any doubts as to if something is legal or authorised, just don't do it until you are able to confirm you are allowed to.</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
        <p:nvSpPr>
          <p:cNvPr id="63" name="Google Shape;63;p1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 Legal Bit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Before proceeding past this point you must read and agree to our Code of Conduct - this is a requirement from the University for us to operate as a society. </a:t>
            </a:r>
            <a:br>
              <a:rPr lang="en-GB"/>
            </a:br>
            <a:endParaRPr/>
          </a:p>
          <a:p>
            <a:pPr indent="-317500" lvl="0" marL="457200" rtl="0" algn="l">
              <a:spcBef>
                <a:spcPts val="0"/>
              </a:spcBef>
              <a:spcAft>
                <a:spcPts val="0"/>
              </a:spcAft>
              <a:buSzPts val="1400"/>
              <a:buChar char="●"/>
            </a:pPr>
            <a:r>
              <a:rPr lang="en-GB"/>
              <a:t>If you have any doubts or need anything clarified, please ask a member of the committee.</a:t>
            </a:r>
            <a:br>
              <a:rPr lang="en-GB"/>
            </a:br>
            <a:endParaRPr/>
          </a:p>
          <a:p>
            <a:pPr indent="-317500" lvl="0" marL="457200" rtl="0" algn="l">
              <a:spcBef>
                <a:spcPts val="0"/>
              </a:spcBef>
              <a:spcAft>
                <a:spcPts val="0"/>
              </a:spcAft>
              <a:buSzPts val="1400"/>
              <a:buChar char="●"/>
            </a:pPr>
            <a:r>
              <a:rPr lang="en-GB"/>
              <a:t>Breaching the Code of Conduct = immediate ejection and further consequences.</a:t>
            </a:r>
            <a:br>
              <a:rPr lang="en-GB"/>
            </a:br>
            <a:endParaRPr/>
          </a:p>
          <a:p>
            <a:pPr indent="-317500" lvl="0" marL="457200" rtl="0" algn="l">
              <a:spcBef>
                <a:spcPts val="0"/>
              </a:spcBef>
              <a:spcAft>
                <a:spcPts val="0"/>
              </a:spcAft>
              <a:buSzPts val="1400"/>
              <a:buChar char="●"/>
            </a:pPr>
            <a:r>
              <a:rPr lang="en-GB"/>
              <a:t>Code of Conduct can be found at </a:t>
            </a:r>
            <a:r>
              <a:rPr lang="en-GB">
                <a:solidFill>
                  <a:srgbClr val="EB3C68"/>
                </a:solidFill>
              </a:rPr>
              <a:t>https://shefesh.com/downloads/SESH%20Code%20of%20Conduct.pdf</a:t>
            </a:r>
            <a:endParaRPr/>
          </a:p>
          <a:p>
            <a:pPr indent="0" lvl="0" marL="0" rtl="0" algn="l">
              <a:spcBef>
                <a:spcPts val="1600"/>
              </a:spcBef>
              <a:spcAft>
                <a:spcPts val="1600"/>
              </a:spcAft>
              <a:buNone/>
            </a:pPr>
            <a:r>
              <a:t/>
            </a:r>
            <a:endParaRPr/>
          </a:p>
        </p:txBody>
      </p:sp>
      <p:sp>
        <p:nvSpPr>
          <p:cNvPr id="69" name="Google Shape;69;p1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Code of Conduct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idx="1" type="body"/>
          </p:nvPr>
        </p:nvSpPr>
        <p:spPr>
          <a:xfrm>
            <a:off x="311700" y="924500"/>
            <a:ext cx="8520600" cy="3827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EB3C68"/>
                </a:solidFill>
              </a:rPr>
              <a:t>Save time</a:t>
            </a:r>
            <a:r>
              <a:rPr lang="en-GB"/>
              <a:t> in daily life!</a:t>
            </a:r>
            <a:endParaRPr/>
          </a:p>
          <a:p>
            <a:pPr indent="-317500" lvl="0" marL="457200" rtl="0" algn="l">
              <a:spcBef>
                <a:spcPts val="1600"/>
              </a:spcBef>
              <a:spcAft>
                <a:spcPts val="0"/>
              </a:spcAft>
              <a:buSzPts val="1400"/>
              <a:buChar char="●"/>
            </a:pPr>
            <a:r>
              <a:rPr lang="en-GB"/>
              <a:t>Speeds up repetitive, menial tasks</a:t>
            </a:r>
            <a:endParaRPr/>
          </a:p>
          <a:p>
            <a:pPr indent="-317500" lvl="0" marL="457200" rtl="0" algn="l">
              <a:spcBef>
                <a:spcPts val="0"/>
              </a:spcBef>
              <a:spcAft>
                <a:spcPts val="0"/>
              </a:spcAft>
              <a:buSzPts val="1400"/>
              <a:buChar char="●"/>
            </a:pPr>
            <a:r>
              <a:rPr lang="en-GB"/>
              <a:t>Reverse engineer something tricky so you don’t have to memorise the steps</a:t>
            </a:r>
            <a:endParaRPr/>
          </a:p>
          <a:p>
            <a:pPr indent="0" lvl="0" marL="0" rtl="0" algn="l">
              <a:spcBef>
                <a:spcPts val="1600"/>
              </a:spcBef>
              <a:spcAft>
                <a:spcPts val="0"/>
              </a:spcAft>
              <a:buNone/>
            </a:pPr>
            <a:r>
              <a:rPr lang="en-GB">
                <a:solidFill>
                  <a:srgbClr val="EB3C68"/>
                </a:solidFill>
              </a:rPr>
              <a:t>Understand </a:t>
            </a:r>
            <a:r>
              <a:rPr lang="en-GB"/>
              <a:t>the task at hand</a:t>
            </a:r>
            <a:endParaRPr/>
          </a:p>
          <a:p>
            <a:pPr indent="-317500" lvl="0" marL="457200" rtl="0" algn="l">
              <a:spcBef>
                <a:spcPts val="1600"/>
              </a:spcBef>
              <a:spcAft>
                <a:spcPts val="0"/>
              </a:spcAft>
              <a:buSzPts val="1400"/>
              <a:buChar char="●"/>
            </a:pPr>
            <a:r>
              <a:rPr lang="en-GB"/>
              <a:t>To build a tool to solve a problem, you have to understand that problem</a:t>
            </a:r>
            <a:endParaRPr/>
          </a:p>
          <a:p>
            <a:pPr indent="-317500" lvl="0" marL="457200" rtl="0" algn="l">
              <a:spcBef>
                <a:spcPts val="0"/>
              </a:spcBef>
              <a:spcAft>
                <a:spcPts val="0"/>
              </a:spcAft>
              <a:buSzPts val="1400"/>
              <a:buChar char="●"/>
            </a:pPr>
            <a:r>
              <a:rPr lang="en-GB"/>
              <a:t>Automation lets you explore the intricacies and low level parts of the problem</a:t>
            </a:r>
            <a:endParaRPr/>
          </a:p>
          <a:p>
            <a:pPr indent="-317500" lvl="0" marL="457200" rtl="0" algn="l">
              <a:spcBef>
                <a:spcPts val="0"/>
              </a:spcBef>
              <a:spcAft>
                <a:spcPts val="0"/>
              </a:spcAft>
              <a:buSzPts val="1400"/>
              <a:buChar char="●"/>
            </a:pPr>
            <a:r>
              <a:rPr lang="en-GB"/>
              <a:t>Gives you skills to apply it in future when you don’t have tools to hand</a:t>
            </a:r>
            <a:endParaRPr/>
          </a:p>
          <a:p>
            <a:pPr indent="0" lvl="0" marL="0" rtl="0" algn="l">
              <a:spcBef>
                <a:spcPts val="1600"/>
              </a:spcBef>
              <a:spcAft>
                <a:spcPts val="0"/>
              </a:spcAft>
              <a:buNone/>
            </a:pPr>
            <a:r>
              <a:rPr lang="en-GB">
                <a:solidFill>
                  <a:srgbClr val="EB3C68"/>
                </a:solidFill>
              </a:rPr>
              <a:t>Replicate + improve</a:t>
            </a:r>
            <a:r>
              <a:rPr lang="en-GB"/>
              <a:t> common libraries</a:t>
            </a:r>
            <a:endParaRPr/>
          </a:p>
          <a:p>
            <a:pPr indent="-317500" lvl="0" marL="457200" rtl="0" algn="l">
              <a:spcBef>
                <a:spcPts val="1600"/>
              </a:spcBef>
              <a:spcAft>
                <a:spcPts val="0"/>
              </a:spcAft>
              <a:buSzPts val="1400"/>
              <a:buChar char="●"/>
            </a:pPr>
            <a:r>
              <a:rPr lang="en-GB"/>
              <a:t>Not necessarily trying to build a better sqlmap - but understand how it works</a:t>
            </a:r>
            <a:endParaRPr/>
          </a:p>
          <a:p>
            <a:pPr indent="-317500" lvl="0" marL="457200" rtl="0" algn="l">
              <a:spcBef>
                <a:spcPts val="0"/>
              </a:spcBef>
              <a:spcAft>
                <a:spcPts val="0"/>
              </a:spcAft>
              <a:buSzPts val="1400"/>
              <a:buChar char="●"/>
            </a:pPr>
            <a:r>
              <a:rPr lang="en-GB"/>
              <a:t>In some cases, you CAN make minor improvements</a:t>
            </a:r>
            <a:endParaRPr/>
          </a:p>
          <a:p>
            <a:pPr indent="-317500" lvl="0" marL="457200" rtl="0" algn="l">
              <a:spcBef>
                <a:spcPts val="0"/>
              </a:spcBef>
              <a:spcAft>
                <a:spcPts val="0"/>
              </a:spcAft>
              <a:buSzPts val="1400"/>
              <a:buChar char="●"/>
            </a:pPr>
            <a:r>
              <a:rPr lang="en-GB"/>
              <a:t>Picking apart someone else’s code lets you see its weak points</a:t>
            </a:r>
            <a:endParaRPr/>
          </a:p>
        </p:txBody>
      </p:sp>
      <p:sp>
        <p:nvSpPr>
          <p:cNvPr id="75" name="Google Shape;75;p1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Why Automate?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xEl>
                                              <p:pRg end="10" st="1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On Unix machines (and windows subsystems) you can:</a:t>
            </a:r>
            <a:endParaRPr/>
          </a:p>
          <a:p>
            <a:pPr indent="-317500" lvl="0" marL="457200" rtl="0" algn="l">
              <a:spcBef>
                <a:spcPts val="1600"/>
              </a:spcBef>
              <a:spcAft>
                <a:spcPts val="0"/>
              </a:spcAft>
              <a:buSzPts val="1400"/>
              <a:buChar char="●"/>
            </a:pPr>
            <a:r>
              <a:rPr lang="en-GB"/>
              <a:t>Setup aliases in ~/.bashrc to quickly execute common commands - for example:</a:t>
            </a:r>
            <a:endParaRPr/>
          </a:p>
          <a:p>
            <a:pPr indent="-317500" lvl="1" marL="914400" rtl="0" algn="l">
              <a:spcBef>
                <a:spcPts val="0"/>
              </a:spcBef>
              <a:spcAft>
                <a:spcPts val="0"/>
              </a:spcAft>
              <a:buSzPts val="1400"/>
              <a:buChar char="○"/>
            </a:pPr>
            <a:r>
              <a:rPr lang="en-GB"/>
              <a:t>alias gitgone=‘git add -A; git commit -m “Commit everything blindly”; git push --force origin master’</a:t>
            </a:r>
            <a:endParaRPr/>
          </a:p>
          <a:p>
            <a:pPr indent="-317500" lvl="1" marL="914400" rtl="0" algn="l">
              <a:spcBef>
                <a:spcPts val="0"/>
              </a:spcBef>
              <a:spcAft>
                <a:spcPts val="0"/>
              </a:spcAft>
              <a:buSzPts val="1400"/>
              <a:buChar char="○"/>
            </a:pPr>
            <a:r>
              <a:rPr lang="en-GB"/>
              <a:t>alias whoops=‘sudo </a:t>
            </a:r>
            <a:r>
              <a:rPr lang="en-GB"/>
              <a:t>$(history -p !!)</a:t>
            </a:r>
            <a:r>
              <a:rPr lang="en-GB"/>
              <a:t>’</a:t>
            </a:r>
            <a:endParaRPr/>
          </a:p>
          <a:p>
            <a:pPr indent="-317500" lvl="1" marL="914400" rtl="0" algn="l">
              <a:spcBef>
                <a:spcPts val="0"/>
              </a:spcBef>
              <a:spcAft>
                <a:spcPts val="0"/>
              </a:spcAft>
              <a:buSzPts val="1400"/>
              <a:buChar char="○"/>
            </a:pPr>
            <a:r>
              <a:rPr lang="en-GB"/>
              <a:t>Remember to source your bash file!</a:t>
            </a:r>
            <a:endParaRPr/>
          </a:p>
          <a:p>
            <a:pPr indent="-317500" lvl="0" marL="457200" rtl="0" algn="l">
              <a:spcBef>
                <a:spcPts val="0"/>
              </a:spcBef>
              <a:spcAft>
                <a:spcPts val="0"/>
              </a:spcAft>
              <a:buSzPts val="1400"/>
              <a:buChar char="●"/>
            </a:pPr>
            <a:r>
              <a:rPr lang="en-GB"/>
              <a:t>Write bash scripts</a:t>
            </a:r>
            <a:endParaRPr/>
          </a:p>
          <a:p>
            <a:pPr indent="-317500" lvl="1" marL="914400" rtl="0" algn="l">
              <a:spcBef>
                <a:spcPts val="0"/>
              </a:spcBef>
              <a:spcAft>
                <a:spcPts val="0"/>
              </a:spcAft>
              <a:buSzPts val="1400"/>
              <a:buChar char="○"/>
            </a:pPr>
            <a:r>
              <a:rPr lang="en-GB"/>
              <a:t>Bash scripts will execute the commands inside, in order</a:t>
            </a:r>
            <a:endParaRPr/>
          </a:p>
          <a:p>
            <a:pPr indent="-317500" lvl="1" marL="914400" rtl="0" algn="l">
              <a:spcBef>
                <a:spcPts val="0"/>
              </a:spcBef>
              <a:spcAft>
                <a:spcPts val="0"/>
              </a:spcAft>
              <a:buSzPts val="1400"/>
              <a:buChar char="○"/>
            </a:pPr>
            <a:r>
              <a:rPr lang="en-GB"/>
              <a:t>They have the .sh file extension</a:t>
            </a:r>
            <a:endParaRPr/>
          </a:p>
          <a:p>
            <a:pPr indent="-317500" lvl="1" marL="914400" rtl="0" algn="l">
              <a:spcBef>
                <a:spcPts val="0"/>
              </a:spcBef>
              <a:spcAft>
                <a:spcPts val="0"/>
              </a:spcAft>
              <a:buSzPts val="1400"/>
              <a:buChar char="○"/>
            </a:pPr>
            <a:r>
              <a:rPr lang="en-GB"/>
              <a:t>A plaintext file with the "#!/bin/bash" shebang will also be interpreted this way</a:t>
            </a:r>
            <a:endParaRPr/>
          </a:p>
          <a:p>
            <a:pPr indent="-317500" lvl="1" marL="914400" rtl="0" algn="l">
              <a:spcBef>
                <a:spcPts val="0"/>
              </a:spcBef>
              <a:spcAft>
                <a:spcPts val="0"/>
              </a:spcAft>
              <a:buSzPts val="1400"/>
              <a:buChar char="○"/>
            </a:pPr>
            <a:r>
              <a:rPr lang="en-GB"/>
              <a:t>Run it with ‘bash script.sh’ or ‘./script’ if using shebang</a:t>
            </a:r>
            <a:endParaRPr/>
          </a:p>
          <a:p>
            <a:pPr indent="-317500" lvl="1" marL="914400" rtl="0" algn="l">
              <a:spcBef>
                <a:spcPts val="0"/>
              </a:spcBef>
              <a:spcAft>
                <a:spcPts val="0"/>
              </a:spcAft>
              <a:buSzPts val="1400"/>
              <a:buChar char="○"/>
            </a:pPr>
            <a:r>
              <a:rPr lang="en-GB"/>
              <a:t>See </a:t>
            </a:r>
            <a:r>
              <a:rPr lang="en-GB" u="sng">
                <a:solidFill>
                  <a:schemeClr val="hlink"/>
                </a:solidFill>
                <a:hlinkClick r:id="rId3"/>
              </a:rPr>
              <a:t>https://www.linux.com/training-tutorials/writing-simple-bash-script/</a:t>
            </a:r>
            <a:endParaRPr/>
          </a:p>
          <a:p>
            <a:pPr indent="-317500" lvl="1" marL="914400" rtl="0" algn="l">
              <a:spcBef>
                <a:spcPts val="0"/>
              </a:spcBef>
              <a:spcAft>
                <a:spcPts val="0"/>
              </a:spcAft>
              <a:buSzPts val="1400"/>
              <a:buChar char="○"/>
            </a:pPr>
            <a:r>
              <a:rPr lang="en-GB"/>
              <a:t>If writing in Windows (e.g. WSL) you might need to run dos2unix to convert EOFs</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81" name="Google Shape;81;p1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 Basics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11" st="1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12" st="1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xEl>
                                              <p:pRg end="13" st="1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idx="1" type="body"/>
          </p:nvPr>
        </p:nvSpPr>
        <p:spPr>
          <a:xfrm>
            <a:off x="311700" y="1152475"/>
            <a:ext cx="8520600" cy="366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Want your bash script to do something more interesting, like taking user input? Pass it an argument or a flag!</a:t>
            </a:r>
            <a:endParaRPr/>
          </a:p>
          <a:p>
            <a:pPr indent="0" lvl="0" marL="0" rtl="0" algn="l">
              <a:spcBef>
                <a:spcPts val="1600"/>
              </a:spcBef>
              <a:spcAft>
                <a:spcPts val="0"/>
              </a:spcAft>
              <a:buNone/>
            </a:pPr>
            <a:r>
              <a:rPr lang="en-GB"/>
              <a:t>In Unix, arguments are supplied after the call to the Unix command - it is the same when invoking a script. In the examples below, arguments are highlighted in </a:t>
            </a:r>
            <a:r>
              <a:rPr lang="en-GB">
                <a:solidFill>
                  <a:srgbClr val="EB3C68"/>
                </a:solidFill>
              </a:rPr>
              <a:t>pink </a:t>
            </a:r>
            <a:r>
              <a:rPr lang="en-GB">
                <a:solidFill>
                  <a:schemeClr val="lt2"/>
                </a:solidFill>
              </a:rPr>
              <a:t>and flags in </a:t>
            </a:r>
            <a:r>
              <a:rPr lang="en-GB">
                <a:solidFill>
                  <a:srgbClr val="09CECE"/>
                </a:solidFill>
              </a:rPr>
              <a:t>blue</a:t>
            </a:r>
            <a:endParaRPr>
              <a:solidFill>
                <a:srgbClr val="09CECE"/>
              </a:solidFill>
            </a:endParaRPr>
          </a:p>
          <a:p>
            <a:pPr indent="-317500" lvl="0" marL="457200" rtl="0" algn="l">
              <a:spcBef>
                <a:spcPts val="1600"/>
              </a:spcBef>
              <a:spcAft>
                <a:spcPts val="0"/>
              </a:spcAft>
              <a:buSzPts val="1400"/>
              <a:buChar char="●"/>
            </a:pPr>
            <a:r>
              <a:rPr lang="en-GB"/>
              <a:t>s</a:t>
            </a:r>
            <a:r>
              <a:rPr lang="en-GB"/>
              <a:t>sh </a:t>
            </a:r>
            <a:r>
              <a:rPr lang="en-GB">
                <a:solidFill>
                  <a:srgbClr val="09CECE"/>
                </a:solidFill>
              </a:rPr>
              <a:t>-i ./access.pem</a:t>
            </a:r>
            <a:r>
              <a:rPr lang="en-GB"/>
              <a:t> </a:t>
            </a:r>
            <a:r>
              <a:rPr lang="en-GB">
                <a:solidFill>
                  <a:srgbClr val="EB3C68"/>
                </a:solidFill>
              </a:rPr>
              <a:t>127.0.0.1</a:t>
            </a:r>
            <a:endParaRPr>
              <a:solidFill>
                <a:srgbClr val="EB3C68"/>
              </a:solidFill>
            </a:endParaRPr>
          </a:p>
          <a:p>
            <a:pPr indent="-317500" lvl="0" marL="457200" rtl="0" algn="l">
              <a:spcBef>
                <a:spcPts val="0"/>
              </a:spcBef>
              <a:spcAft>
                <a:spcPts val="0"/>
              </a:spcAft>
              <a:buSzPts val="1400"/>
              <a:buChar char="●"/>
            </a:pPr>
            <a:r>
              <a:rPr lang="en-GB"/>
              <a:t>n</a:t>
            </a:r>
            <a:r>
              <a:rPr lang="en-GB"/>
              <a:t>map </a:t>
            </a:r>
            <a:r>
              <a:rPr lang="en-GB">
                <a:solidFill>
                  <a:srgbClr val="EB3C68"/>
                </a:solidFill>
              </a:rPr>
              <a:t>127.0.0.1</a:t>
            </a:r>
            <a:r>
              <a:rPr lang="en-GB"/>
              <a:t> </a:t>
            </a:r>
            <a:r>
              <a:rPr lang="en-GB">
                <a:solidFill>
                  <a:srgbClr val="09CECE"/>
                </a:solidFill>
              </a:rPr>
              <a:t>-sC -sV</a:t>
            </a:r>
            <a:endParaRPr>
              <a:solidFill>
                <a:srgbClr val="09CECE"/>
              </a:solidFill>
            </a:endParaRPr>
          </a:p>
          <a:p>
            <a:pPr indent="0" lvl="0" marL="0" rtl="0" algn="l">
              <a:spcBef>
                <a:spcPts val="1600"/>
              </a:spcBef>
              <a:spcAft>
                <a:spcPts val="0"/>
              </a:spcAft>
              <a:buNone/>
            </a:pPr>
            <a:r>
              <a:rPr lang="en-GB"/>
              <a:t>Access them in your script by doing the following:</a:t>
            </a:r>
            <a:endParaRPr/>
          </a:p>
          <a:p>
            <a:pPr indent="-317500" lvl="0" marL="457200" rtl="0" algn="l">
              <a:spcBef>
                <a:spcPts val="1600"/>
              </a:spcBef>
              <a:spcAft>
                <a:spcPts val="0"/>
              </a:spcAft>
              <a:buSzPts val="1400"/>
              <a:buChar char="●"/>
            </a:pPr>
            <a:r>
              <a:rPr lang="en-GB"/>
              <a:t>‘$x’ for the xth </a:t>
            </a:r>
            <a:r>
              <a:rPr lang="en-GB">
                <a:solidFill>
                  <a:srgbClr val="EB3C68"/>
                </a:solidFill>
              </a:rPr>
              <a:t>argument</a:t>
            </a:r>
            <a:endParaRPr>
              <a:solidFill>
                <a:srgbClr val="EB3C68"/>
              </a:solidFill>
            </a:endParaRPr>
          </a:p>
          <a:p>
            <a:pPr indent="-317500" lvl="0" marL="457200" rtl="0" algn="l">
              <a:spcBef>
                <a:spcPts val="0"/>
              </a:spcBef>
              <a:spcAft>
                <a:spcPts val="0"/>
              </a:spcAft>
              <a:buSzPts val="1400"/>
              <a:buChar char="●"/>
            </a:pPr>
            <a:r>
              <a:rPr lang="en-GB"/>
              <a:t>Use ‘getopts’ and a case statement to get a </a:t>
            </a:r>
            <a:r>
              <a:rPr lang="en-GB">
                <a:solidFill>
                  <a:srgbClr val="09CECE"/>
                </a:solidFill>
              </a:rPr>
              <a:t>flag</a:t>
            </a:r>
            <a:endParaRPr>
              <a:solidFill>
                <a:srgbClr val="09CECE"/>
              </a:solidFill>
            </a:endParaRPr>
          </a:p>
          <a:p>
            <a:pPr indent="-317500" lvl="0" marL="457200" rtl="0" algn="l">
              <a:spcBef>
                <a:spcPts val="0"/>
              </a:spcBef>
              <a:spcAft>
                <a:spcPts val="0"/>
              </a:spcAft>
              <a:buSzPts val="1400"/>
              <a:buChar char="●"/>
            </a:pPr>
            <a:r>
              <a:rPr lang="en-GB"/>
              <a:t>If using both flags and positional arguments, use the ‘$@’ variable and ‘shift’ instead</a:t>
            </a:r>
            <a:endParaRPr/>
          </a:p>
          <a:p>
            <a:pPr indent="-317500" lvl="0" marL="457200" rtl="0" algn="l">
              <a:spcBef>
                <a:spcPts val="0"/>
              </a:spcBef>
              <a:spcAft>
                <a:spcPts val="0"/>
              </a:spcAft>
              <a:buSzPts val="1400"/>
              <a:buChar char="●"/>
            </a:pPr>
            <a:r>
              <a:rPr lang="en-GB"/>
              <a:t>More details: </a:t>
            </a:r>
            <a:r>
              <a:rPr lang="en-GB" u="sng">
                <a:solidFill>
                  <a:schemeClr val="hlink"/>
                </a:solidFill>
                <a:hlinkClick r:id="rId3"/>
              </a:rPr>
              <a:t>https://www.baeldung.com/linux/use-command-line-arguments-in-bash-script</a:t>
            </a:r>
            <a:br>
              <a:rPr lang="en-GB"/>
            </a:br>
            <a:r>
              <a:rPr lang="en-GB"/>
              <a:t>and </a:t>
            </a:r>
            <a:r>
              <a:rPr lang="en-GB" u="sng">
                <a:solidFill>
                  <a:schemeClr val="hlink"/>
                </a:solidFill>
                <a:hlinkClick r:id="rId4"/>
              </a:rPr>
              <a:t>https://pretzelhands.com/posts/command-line-flags</a:t>
            </a:r>
            <a:endParaRPr/>
          </a:p>
          <a:p>
            <a:pPr indent="0" lvl="0" marL="0" rtl="0" algn="l">
              <a:spcBef>
                <a:spcPts val="1600"/>
              </a:spcBef>
              <a:spcAft>
                <a:spcPts val="1600"/>
              </a:spcAft>
              <a:buNone/>
            </a:pPr>
            <a:r>
              <a:t/>
            </a:r>
            <a:endParaRPr/>
          </a:p>
        </p:txBody>
      </p:sp>
      <p:sp>
        <p:nvSpPr>
          <p:cNvPr id="87" name="Google Shape;87;p17"/>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Passing Arguments to Bash</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xEl>
                                              <p:pRg end="9" st="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idx="1" type="body"/>
          </p:nvPr>
        </p:nvSpPr>
        <p:spPr>
          <a:xfrm>
            <a:off x="311700" y="8635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Python can do all sorts</a:t>
            </a:r>
            <a:endParaRPr/>
          </a:p>
          <a:p>
            <a:pPr indent="-317500" lvl="0" marL="457200" rtl="0" algn="l">
              <a:spcBef>
                <a:spcPts val="1600"/>
              </a:spcBef>
              <a:spcAft>
                <a:spcPts val="0"/>
              </a:spcAft>
              <a:buSzPts val="1400"/>
              <a:buChar char="●"/>
            </a:pPr>
            <a:r>
              <a:rPr lang="en-GB"/>
              <a:t>File manipulation with file, os, and filepath</a:t>
            </a:r>
            <a:endParaRPr/>
          </a:p>
          <a:p>
            <a:pPr indent="-317500" lvl="1" marL="914400" rtl="0" algn="l">
              <a:spcBef>
                <a:spcPts val="0"/>
              </a:spcBef>
              <a:spcAft>
                <a:spcPts val="0"/>
              </a:spcAft>
              <a:buSzPts val="1400"/>
              <a:buChar char="○"/>
            </a:pPr>
            <a:r>
              <a:rPr lang="en-GB"/>
              <a:t>f = open('/path/to/file.txt,'r')</a:t>
            </a:r>
            <a:endParaRPr/>
          </a:p>
          <a:p>
            <a:pPr indent="-317500" lvl="1" marL="914400" rtl="0" algn="l">
              <a:spcBef>
                <a:spcPts val="0"/>
              </a:spcBef>
              <a:spcAft>
                <a:spcPts val="0"/>
              </a:spcAft>
              <a:buSzPts val="1400"/>
              <a:buChar char="○"/>
            </a:pPr>
            <a:r>
              <a:rPr lang="en-GB"/>
              <a:t>f</a:t>
            </a:r>
            <a:r>
              <a:rPr lang="en-GB"/>
              <a:t>or item in os.scandir ...</a:t>
            </a:r>
            <a:endParaRPr/>
          </a:p>
          <a:p>
            <a:pPr indent="-317500" lvl="0" marL="457200" rtl="0" algn="l">
              <a:spcBef>
                <a:spcPts val="0"/>
              </a:spcBef>
              <a:spcAft>
                <a:spcPts val="0"/>
              </a:spcAft>
              <a:buSzPts val="1400"/>
              <a:buChar char="●"/>
            </a:pPr>
            <a:r>
              <a:rPr lang="en-GB"/>
              <a:t>Run Unix commands with the subprocess module</a:t>
            </a:r>
            <a:endParaRPr/>
          </a:p>
          <a:p>
            <a:pPr indent="-317500" lvl="1" marL="914400" rtl="0" algn="l">
              <a:spcBef>
                <a:spcPts val="0"/>
              </a:spcBef>
              <a:spcAft>
                <a:spcPts val="0"/>
              </a:spcAft>
              <a:buSzPts val="1400"/>
              <a:buChar char="○"/>
            </a:pPr>
            <a:r>
              <a:rPr lang="en-GB"/>
              <a:t>subprocess.check_call(['ssh','127.0.0.1'])</a:t>
            </a:r>
            <a:endParaRPr/>
          </a:p>
          <a:p>
            <a:pPr indent="-317500" lvl="0" marL="457200" rtl="0" algn="l">
              <a:spcBef>
                <a:spcPts val="0"/>
              </a:spcBef>
              <a:spcAft>
                <a:spcPts val="0"/>
              </a:spcAft>
              <a:buSzPts val="1400"/>
              <a:buChar char="●"/>
            </a:pPr>
            <a:r>
              <a:rPr lang="en-GB"/>
              <a:t>HTTP requests with the requests library - can use requests.</a:t>
            </a:r>
            <a:r>
              <a:rPr lang="en-GB">
                <a:solidFill>
                  <a:srgbClr val="09CECE"/>
                </a:solidFill>
              </a:rPr>
              <a:t>get</a:t>
            </a:r>
            <a:r>
              <a:rPr lang="en-GB"/>
              <a:t>, requests.</a:t>
            </a:r>
            <a:r>
              <a:rPr lang="en-GB">
                <a:solidFill>
                  <a:srgbClr val="09CECE"/>
                </a:solidFill>
              </a:rPr>
              <a:t>put</a:t>
            </a:r>
            <a:r>
              <a:rPr lang="en-GB"/>
              <a:t> etc for each HTTP verb, and add </a:t>
            </a:r>
            <a:r>
              <a:rPr lang="en-GB">
                <a:solidFill>
                  <a:srgbClr val="EB3C68"/>
                </a:solidFill>
              </a:rPr>
              <a:t>parameters </a:t>
            </a:r>
            <a:r>
              <a:rPr lang="en-GB"/>
              <a:t>- you can save the response for later</a:t>
            </a:r>
            <a:endParaRPr/>
          </a:p>
          <a:p>
            <a:pPr indent="-317500" lvl="1" marL="914400" rtl="0" algn="l">
              <a:spcBef>
                <a:spcPts val="0"/>
              </a:spcBef>
              <a:spcAft>
                <a:spcPts val="0"/>
              </a:spcAft>
              <a:buSzPts val="1400"/>
              <a:buChar char="○"/>
            </a:pPr>
            <a:r>
              <a:rPr lang="en-GB"/>
              <a:t>response = requests.</a:t>
            </a:r>
            <a:r>
              <a:rPr lang="en-GB">
                <a:solidFill>
                  <a:srgbClr val="09CECE"/>
                </a:solidFill>
              </a:rPr>
              <a:t>get</a:t>
            </a:r>
            <a:r>
              <a:rPr lang="en-GB"/>
              <a:t>(‘https://www.shefesh.com’)</a:t>
            </a:r>
            <a:endParaRPr/>
          </a:p>
          <a:p>
            <a:pPr indent="-317500" lvl="1" marL="914400" rtl="0" algn="l">
              <a:spcBef>
                <a:spcPts val="0"/>
              </a:spcBef>
              <a:spcAft>
                <a:spcPts val="0"/>
              </a:spcAft>
              <a:buSzPts val="1400"/>
              <a:buChar char="○"/>
            </a:pPr>
            <a:r>
              <a:rPr lang="en-GB"/>
              <a:t>requests.</a:t>
            </a:r>
            <a:r>
              <a:rPr lang="en-GB">
                <a:solidFill>
                  <a:srgbClr val="09CECE"/>
                </a:solidFill>
              </a:rPr>
              <a:t>post</a:t>
            </a:r>
            <a:r>
              <a:rPr lang="en-GB"/>
              <a:t>('https://httpbin.org/post', </a:t>
            </a:r>
            <a:r>
              <a:rPr lang="en-GB">
                <a:solidFill>
                  <a:srgbClr val="EB3C68"/>
                </a:solidFill>
              </a:rPr>
              <a:t>data={'key':'value'}</a:t>
            </a:r>
            <a:r>
              <a:rPr lang="en-GB"/>
              <a:t>)</a:t>
            </a:r>
            <a:endParaRPr/>
          </a:p>
          <a:p>
            <a:pPr indent="-317500" lvl="0" marL="457200" rtl="0" algn="l">
              <a:spcBef>
                <a:spcPts val="0"/>
              </a:spcBef>
              <a:spcAft>
                <a:spcPts val="0"/>
              </a:spcAft>
              <a:buSzPts val="1400"/>
              <a:buChar char="●"/>
            </a:pPr>
            <a:r>
              <a:rPr lang="en-GB"/>
              <a:t>API calls</a:t>
            </a:r>
            <a:endParaRPr/>
          </a:p>
          <a:p>
            <a:pPr indent="-317500" lvl="1" marL="914400" rtl="0" algn="l">
              <a:spcBef>
                <a:spcPts val="0"/>
              </a:spcBef>
              <a:spcAft>
                <a:spcPts val="0"/>
              </a:spcAft>
              <a:buSzPts val="1400"/>
              <a:buChar char="○"/>
            </a:pPr>
            <a:r>
              <a:rPr lang="en-GB"/>
              <a:t>Make requests directly to an API - include your API Key as a </a:t>
            </a:r>
            <a:r>
              <a:rPr lang="en-GB">
                <a:solidFill>
                  <a:srgbClr val="EB3C68"/>
                </a:solidFill>
              </a:rPr>
              <a:t>parameter </a:t>
            </a:r>
            <a:r>
              <a:rPr lang="en-GB"/>
              <a:t>if needed</a:t>
            </a:r>
            <a:endParaRPr/>
          </a:p>
          <a:p>
            <a:pPr indent="-317500" lvl="1" marL="914400" rtl="0" algn="l">
              <a:spcBef>
                <a:spcPts val="0"/>
              </a:spcBef>
              <a:spcAft>
                <a:spcPts val="0"/>
              </a:spcAft>
              <a:buSzPts val="1400"/>
              <a:buChar char="○"/>
            </a:pPr>
            <a:r>
              <a:rPr lang="en-GB"/>
              <a:t>response = requests.</a:t>
            </a:r>
            <a:r>
              <a:rPr lang="en-GB">
                <a:solidFill>
                  <a:srgbClr val="09CECE"/>
                </a:solidFill>
              </a:rPr>
              <a:t>get</a:t>
            </a:r>
            <a:r>
              <a:rPr lang="en-GB"/>
              <a:t>("http://api.openweathermap.org/data/2.5/forecast", </a:t>
            </a:r>
            <a:r>
              <a:rPr lang="en-GB">
                <a:solidFill>
                  <a:srgbClr val="EB3C68"/>
                </a:solidFill>
              </a:rPr>
              <a:t>params={'APPID':'API_KEY', 'q':'Seattle,US'}</a:t>
            </a:r>
            <a:r>
              <a:rPr lang="en-GB"/>
              <a:t>)</a:t>
            </a:r>
            <a:endParaRPr/>
          </a:p>
          <a:p>
            <a:pPr indent="-317500" lvl="0" marL="457200" rtl="0" algn="l">
              <a:spcBef>
                <a:spcPts val="0"/>
              </a:spcBef>
              <a:spcAft>
                <a:spcPts val="0"/>
              </a:spcAft>
              <a:buSzPts val="1400"/>
              <a:buChar char="●"/>
            </a:pPr>
            <a:r>
              <a:rPr lang="en-GB"/>
              <a:t>It can even take arguments! </a:t>
            </a:r>
            <a:r>
              <a:rPr lang="en-GB" sz="800"/>
              <a:t>(See </a:t>
            </a:r>
            <a:r>
              <a:rPr lang="en-GB" sz="800">
                <a:solidFill>
                  <a:srgbClr val="09CECE"/>
                </a:solidFill>
              </a:rPr>
              <a:t>https://www.tutorialspoint.com/python/python_command_line_arguments.htm</a:t>
            </a:r>
            <a:r>
              <a:rPr lang="en-GB" sz="800"/>
              <a:t>)</a:t>
            </a:r>
            <a:endParaRPr sz="800"/>
          </a:p>
        </p:txBody>
      </p:sp>
      <p:sp>
        <p:nvSpPr>
          <p:cNvPr id="93" name="Google Shape;93;p18"/>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 about Python?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11" st="1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xEl>
                                              <p:pRg end="12" st="1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When we make a GET request, we usually get a large chunk of HTML as a response. We can use BeautifulSoup - the essential web scraping library - to search through this</a:t>
            </a:r>
            <a:endParaRPr/>
          </a:p>
          <a:p>
            <a:pPr indent="-317500" lvl="0" marL="457200" rtl="0" algn="l">
              <a:spcBef>
                <a:spcPts val="1600"/>
              </a:spcBef>
              <a:spcAft>
                <a:spcPts val="0"/>
              </a:spcAft>
              <a:buSzPts val="1400"/>
              <a:buChar char="●"/>
            </a:pPr>
            <a:r>
              <a:rPr lang="en-GB"/>
              <a:t>Parses a response object from a request</a:t>
            </a:r>
            <a:endParaRPr/>
          </a:p>
          <a:p>
            <a:pPr indent="-317500" lvl="0" marL="457200" rtl="0" algn="l">
              <a:spcBef>
                <a:spcPts val="0"/>
              </a:spcBef>
              <a:spcAft>
                <a:spcPts val="0"/>
              </a:spcAft>
              <a:buSzPts val="1400"/>
              <a:buChar char="●"/>
            </a:pPr>
            <a:r>
              <a:rPr lang="en-GB"/>
              <a:t>Allows searching and partitioning by HTML elements and IDs - elements referred to as </a:t>
            </a:r>
            <a:r>
              <a:rPr lang="en-GB">
                <a:solidFill>
                  <a:srgbClr val="09CECE"/>
                </a:solidFill>
              </a:rPr>
              <a:t>tags</a:t>
            </a:r>
            <a:endParaRPr>
              <a:solidFill>
                <a:srgbClr val="09CECE"/>
              </a:solidFill>
            </a:endParaRPr>
          </a:p>
          <a:p>
            <a:pPr indent="0" lvl="0" marL="0" rtl="0" algn="l">
              <a:spcBef>
                <a:spcPts val="1600"/>
              </a:spcBef>
              <a:spcAft>
                <a:spcPts val="0"/>
              </a:spcAft>
              <a:buNone/>
            </a:pPr>
            <a:r>
              <a:rPr lang="en-GB"/>
              <a:t>Key Methods</a:t>
            </a:r>
            <a:endParaRPr/>
          </a:p>
          <a:p>
            <a:pPr indent="-317500" lvl="0" marL="457200" rtl="0" algn="l">
              <a:spcBef>
                <a:spcPts val="1600"/>
              </a:spcBef>
              <a:spcAft>
                <a:spcPts val="0"/>
              </a:spcAft>
              <a:buSzPts val="1400"/>
              <a:buChar char="●"/>
            </a:pPr>
            <a:r>
              <a:rPr lang="en-GB">
                <a:solidFill>
                  <a:srgbClr val="09CECE"/>
                </a:solidFill>
              </a:rPr>
              <a:t>tag</a:t>
            </a:r>
            <a:r>
              <a:rPr lang="en-GB"/>
              <a:t>[‘</a:t>
            </a:r>
            <a:r>
              <a:rPr lang="en-GB">
                <a:solidFill>
                  <a:srgbClr val="EB3C68"/>
                </a:solidFill>
              </a:rPr>
              <a:t>id</a:t>
            </a:r>
            <a:r>
              <a:rPr lang="en-GB"/>
              <a:t>’], </a:t>
            </a:r>
            <a:r>
              <a:rPr lang="en-GB">
                <a:solidFill>
                  <a:srgbClr val="09CECE"/>
                </a:solidFill>
              </a:rPr>
              <a:t>tag</a:t>
            </a:r>
            <a:r>
              <a:rPr lang="en-GB"/>
              <a:t>.get_text(), find(id=‘</a:t>
            </a:r>
            <a:r>
              <a:rPr lang="en-GB">
                <a:solidFill>
                  <a:srgbClr val="EB3C68"/>
                </a:solidFill>
              </a:rPr>
              <a:t>id</a:t>
            </a:r>
            <a:r>
              <a:rPr lang="en-GB"/>
              <a:t>’), findAll(‘</a:t>
            </a:r>
            <a:r>
              <a:rPr lang="en-GB">
                <a:solidFill>
                  <a:srgbClr val="09CECE"/>
                </a:solidFill>
              </a:rPr>
              <a:t>tag</a:t>
            </a:r>
            <a:r>
              <a:rPr lang="en-GB"/>
              <a:t>’, {“</a:t>
            </a:r>
            <a:r>
              <a:rPr lang="en-GB">
                <a:solidFill>
                  <a:srgbClr val="EB3C68"/>
                </a:solidFill>
              </a:rPr>
              <a:t>key</a:t>
            </a:r>
            <a:r>
              <a:rPr lang="en-GB"/>
              <a:t>”: “value”}), </a:t>
            </a:r>
            <a:r>
              <a:rPr lang="en-GB">
                <a:solidFill>
                  <a:srgbClr val="09CECE"/>
                </a:solidFill>
              </a:rPr>
              <a:t>tag</a:t>
            </a:r>
            <a:r>
              <a:rPr lang="en-GB"/>
              <a:t>.parent, </a:t>
            </a:r>
            <a:r>
              <a:rPr lang="en-GB">
                <a:solidFill>
                  <a:srgbClr val="09CECE"/>
                </a:solidFill>
              </a:rPr>
              <a:t>tag</a:t>
            </a:r>
            <a:r>
              <a:rPr lang="en-GB"/>
              <a:t>.element</a:t>
            </a:r>
            <a:endParaRPr/>
          </a:p>
          <a:p>
            <a:pPr indent="0" lvl="0" marL="0" rtl="0" algn="l">
              <a:spcBef>
                <a:spcPts val="1600"/>
              </a:spcBef>
              <a:spcAft>
                <a:spcPts val="0"/>
              </a:spcAft>
              <a:buNone/>
            </a:pPr>
            <a:r>
              <a:rPr lang="en-GB"/>
              <a:t>Process</a:t>
            </a:r>
            <a:endParaRPr/>
          </a:p>
          <a:p>
            <a:pPr indent="-317500" lvl="0" marL="457200" rtl="0" algn="l">
              <a:spcBef>
                <a:spcPts val="1600"/>
              </a:spcBef>
              <a:spcAft>
                <a:spcPts val="0"/>
              </a:spcAft>
              <a:buSzPts val="1400"/>
              <a:buChar char="●"/>
            </a:pPr>
            <a:r>
              <a:rPr lang="en-GB"/>
              <a:t>What element of the page do we want? Have a look at the page structure in Developer Tools</a:t>
            </a:r>
            <a:endParaRPr/>
          </a:p>
          <a:p>
            <a:pPr indent="-317500" lvl="0" marL="457200" rtl="0" algn="l">
              <a:spcBef>
                <a:spcPts val="0"/>
              </a:spcBef>
              <a:spcAft>
                <a:spcPts val="0"/>
              </a:spcAft>
              <a:buSzPts val="1400"/>
              <a:buChar char="●"/>
            </a:pPr>
            <a:r>
              <a:rPr lang="en-GB"/>
              <a:t>Make a request and save the response</a:t>
            </a:r>
            <a:endParaRPr/>
          </a:p>
          <a:p>
            <a:pPr indent="-317500" lvl="0" marL="457200" rtl="0" algn="l">
              <a:spcBef>
                <a:spcPts val="0"/>
              </a:spcBef>
              <a:spcAft>
                <a:spcPts val="0"/>
              </a:spcAft>
              <a:buSzPts val="1400"/>
              <a:buChar char="●"/>
            </a:pPr>
            <a:r>
              <a:rPr lang="en-GB"/>
              <a:t>Use BeautifulSoup to find the elements you want!</a:t>
            </a:r>
            <a:endParaRPr/>
          </a:p>
          <a:p>
            <a:pPr indent="-317500" lvl="0" marL="457200" rtl="0" algn="l">
              <a:spcBef>
                <a:spcPts val="0"/>
              </a:spcBef>
              <a:spcAft>
                <a:spcPts val="0"/>
              </a:spcAft>
              <a:buSzPts val="1400"/>
              <a:buChar char="●"/>
            </a:pPr>
            <a:r>
              <a:rPr lang="en-GB"/>
              <a:t>Learn more here: </a:t>
            </a:r>
            <a:r>
              <a:rPr lang="en-GB" u="sng">
                <a:solidFill>
                  <a:schemeClr val="hlink"/>
                </a:solidFill>
                <a:hlinkClick r:id="rId3"/>
              </a:rPr>
              <a:t>https://www.crummy.com/software/BeautifulSoup/bs4/doc/</a:t>
            </a:r>
            <a:endParaRPr/>
          </a:p>
        </p:txBody>
      </p:sp>
      <p:sp>
        <p:nvSpPr>
          <p:cNvPr id="99" name="Google Shape;99;p19"/>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Making Sense of Response Data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xEl>
                                              <p:pRg end="9" st="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Simple Scraping</a:t>
            </a:r>
            <a:endParaRPr/>
          </a:p>
          <a:p>
            <a:pPr indent="-317500" lvl="0" marL="457200" rtl="0" algn="l">
              <a:spcBef>
                <a:spcPts val="1600"/>
              </a:spcBef>
              <a:spcAft>
                <a:spcPts val="0"/>
              </a:spcAft>
              <a:buSzPts val="1400"/>
              <a:buChar char="●"/>
            </a:pPr>
            <a:r>
              <a:rPr lang="en-GB"/>
              <a:t>Let’s make a request to our site, using requests.get(“</a:t>
            </a:r>
            <a:r>
              <a:rPr lang="en-GB">
                <a:solidFill>
                  <a:srgbClr val="09CECE"/>
                </a:solidFill>
              </a:rPr>
              <a:t>https://www.shefesh.com</a:t>
            </a:r>
            <a:r>
              <a:rPr lang="en-GB"/>
              <a:t>”)</a:t>
            </a:r>
            <a:endParaRPr/>
          </a:p>
          <a:p>
            <a:pPr indent="-317500" lvl="0" marL="457200" rtl="0" algn="l">
              <a:spcBef>
                <a:spcPts val="0"/>
              </a:spcBef>
              <a:spcAft>
                <a:spcPts val="0"/>
              </a:spcAft>
              <a:buSzPts val="1400"/>
              <a:buChar char="●"/>
            </a:pPr>
            <a:r>
              <a:rPr lang="en-GB"/>
              <a:t>Now let’s pull out some useful stuff - we could look for </a:t>
            </a:r>
            <a:r>
              <a:rPr lang="en-GB">
                <a:solidFill>
                  <a:srgbClr val="EB3C68"/>
                </a:solidFill>
              </a:rPr>
              <a:t>&lt;h3&gt;</a:t>
            </a:r>
            <a:r>
              <a:rPr lang="en-GB"/>
              <a:t> elements, </a:t>
            </a:r>
            <a:r>
              <a:rPr lang="en-GB">
                <a:solidFill>
                  <a:srgbClr val="EB3C68"/>
                </a:solidFill>
              </a:rPr>
              <a:t>&lt;img&gt;</a:t>
            </a:r>
            <a:r>
              <a:rPr lang="en-GB"/>
              <a:t> sources or </a:t>
            </a:r>
            <a:r>
              <a:rPr lang="en-GB">
                <a:solidFill>
                  <a:srgbClr val="EB3C68"/>
                </a:solidFill>
              </a:rPr>
              <a:t>&lt;script&gt;</a:t>
            </a:r>
            <a:r>
              <a:rPr lang="en-GB"/>
              <a:t> tags - what function should we use to do this?</a:t>
            </a:r>
            <a:endParaRPr/>
          </a:p>
          <a:p>
            <a:pPr indent="-317500" lvl="0" marL="457200" rtl="0" algn="l">
              <a:spcBef>
                <a:spcPts val="0"/>
              </a:spcBef>
              <a:spcAft>
                <a:spcPts val="0"/>
              </a:spcAft>
              <a:buSzPts val="1400"/>
              <a:buChar char="●"/>
            </a:pPr>
            <a:r>
              <a:rPr lang="en-GB"/>
              <a:t>Anything you want to see? What else might be useful?</a:t>
            </a:r>
            <a:endParaRPr/>
          </a:p>
          <a:p>
            <a:pPr indent="0" lvl="0" marL="0" rtl="0" algn="l">
              <a:spcBef>
                <a:spcPts val="1600"/>
              </a:spcBef>
              <a:spcAft>
                <a:spcPts val="0"/>
              </a:spcAft>
              <a:buNone/>
            </a:pPr>
            <a:r>
              <a:rPr lang="en-GB"/>
              <a:t>Paginated Scraping</a:t>
            </a:r>
            <a:endParaRPr/>
          </a:p>
          <a:p>
            <a:pPr indent="-317500" lvl="0" marL="457200" rtl="0" algn="l">
              <a:spcBef>
                <a:spcPts val="1600"/>
              </a:spcBef>
              <a:spcAft>
                <a:spcPts val="0"/>
              </a:spcAft>
              <a:buSzPts val="1400"/>
              <a:buChar char="●"/>
            </a:pPr>
            <a:r>
              <a:rPr lang="en-GB"/>
              <a:t>Find a URL that includes a page number as a parameter, and set up a loop</a:t>
            </a:r>
            <a:endParaRPr/>
          </a:p>
          <a:p>
            <a:pPr indent="-317500" lvl="0" marL="457200" rtl="0" algn="l">
              <a:spcBef>
                <a:spcPts val="0"/>
              </a:spcBef>
              <a:spcAft>
                <a:spcPts val="0"/>
              </a:spcAft>
              <a:buSzPts val="1400"/>
              <a:buChar char="●"/>
            </a:pPr>
            <a:r>
              <a:rPr lang="en-GB"/>
              <a:t>Or find all the link hrefs you want to explore on the page, and make subsequent requests (this is what a web spider does)</a:t>
            </a:r>
            <a:endParaRPr/>
          </a:p>
          <a:p>
            <a:pPr indent="-317500" lvl="0" marL="457200" rtl="0" algn="l">
              <a:spcBef>
                <a:spcPts val="0"/>
              </a:spcBef>
              <a:spcAft>
                <a:spcPts val="0"/>
              </a:spcAft>
              <a:buSzPts val="1400"/>
              <a:buChar char="●"/>
            </a:pPr>
            <a:r>
              <a:rPr lang="en-GB"/>
              <a:t>Try this out at </a:t>
            </a:r>
            <a:r>
              <a:rPr lang="en-GB" u="sng">
                <a:solidFill>
                  <a:schemeClr val="accent5"/>
                </a:solidFill>
                <a:hlinkClick r:id="rId3">
                  <a:extLst>
                    <a:ext uri="{A12FA001-AC4F-418D-AE19-62706E023703}">
                      <ahyp:hlinkClr val="tx"/>
                    </a:ext>
                  </a:extLst>
                </a:hlinkClick>
              </a:rPr>
              <a:t>https://scrapingclub.com/</a:t>
            </a:r>
            <a:endParaRPr/>
          </a:p>
        </p:txBody>
      </p:sp>
      <p:sp>
        <p:nvSpPr>
          <p:cNvPr id="105" name="Google Shape;105;p20"/>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Basic Beautiful Soup</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